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663" r:id="rId3"/>
    <p:sldId id="6664" r:id="rId5"/>
    <p:sldId id="6676" r:id="rId6"/>
    <p:sldId id="6673" r:id="rId7"/>
    <p:sldId id="6667" r:id="rId8"/>
    <p:sldId id="6670" r:id="rId9"/>
    <p:sldId id="6672" r:id="rId10"/>
    <p:sldId id="774" r:id="rId11"/>
    <p:sldId id="6674" r:id="rId12"/>
    <p:sldId id="6666" r:id="rId13"/>
    <p:sldId id="6668" r:id="rId14"/>
    <p:sldId id="6701" r:id="rId15"/>
    <p:sldId id="6704" r:id="rId16"/>
    <p:sldId id="6699" r:id="rId17"/>
    <p:sldId id="50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7226F12-1B3D-47AE-BF19-E6AB4B4DCED6}">
          <p14:sldIdLst>
            <p14:sldId id="6663"/>
            <p14:sldId id="6664"/>
            <p14:sldId id="6676"/>
            <p14:sldId id="6673"/>
            <p14:sldId id="6667"/>
            <p14:sldId id="6670"/>
            <p14:sldId id="6672"/>
            <p14:sldId id="774"/>
            <p14:sldId id="6674"/>
            <p14:sldId id="6666"/>
            <p14:sldId id="6668"/>
            <p14:sldId id="6701"/>
            <p14:sldId id="6704"/>
            <p14:sldId id="6699"/>
            <p14:sldId id="505"/>
          </p14:sldIdLst>
        </p14:section>
        <p14:section name="无标题节" id="{3A015BB6-E895-4F20-B04F-1AEC2DDDE7C7}">
          <p14:sldIdLst/>
        </p14:section>
        <p14:section name="无标题节" id="{871323C5-47D8-474E-A998-147434247512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程 亮" initials="程" lastIdx="10" clrIdx="0"/>
  <p:cmAuthor id="2" name="steady" initials="s" lastIdx="1" clrIdx="1"/>
  <p:cmAuthor id="0" name="Mia Vida Villanueva" initials="MVV" lastIdx="1" clrIdx="0"/>
  <p:cmAuthor id="7" name="1206988966@qq.com" initials="1" lastIdx="1" clrIdx="2"/>
  <p:cmAuthor id="8" name="姜伟光" initials="姜" lastIdx="1" clrIdx="0"/>
  <p:cmAuthor id="3" name="lenovo" initials="l" lastIdx="6" clrIdx="2"/>
  <p:cmAuthor id="4" name="Administrator" initials="A" lastIdx="4" clrIdx="3"/>
  <p:cmAuthor id="5" name="宋洁然" initials="宋" lastIdx="2" clrIdx="1"/>
  <p:cmAuthor id="6" name="ming qiu" initials="m" lastIdx="1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0FD"/>
    <a:srgbClr val="4490FF"/>
    <a:srgbClr val="4EBCFF"/>
    <a:srgbClr val="8DD4FF"/>
    <a:srgbClr val="00B050"/>
    <a:srgbClr val="59607D"/>
    <a:srgbClr val="666E8A"/>
    <a:srgbClr val="C8DFFF"/>
    <a:srgbClr val="DB6413"/>
    <a:srgbClr val="21D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66" autoAdjust="0"/>
  </p:normalViewPr>
  <p:slideViewPr>
    <p:cSldViewPr snapToGrid="0">
      <p:cViewPr varScale="1">
        <p:scale>
          <a:sx n="73" d="100"/>
          <a:sy n="73" d="100"/>
        </p:scale>
        <p:origin x="76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238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2FCB3-B705-4A9C-9890-92D7E4C57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8D492-A3F7-410D-B381-9D90369B2F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大家好，本次我将围绕睿治数据</a:t>
            </a:r>
            <a:r>
              <a:rPr lang="zh-CN" altLang="en-US" dirty="0"/>
              <a:t>治理平台的产品能力做一个基本的说明。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AF0FC3-F0D1-44F6-8E2D-DEEA5114D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基于上述场景的问题，我们制定了一个初步的整体解决方案，分为以下</a:t>
            </a:r>
            <a:r>
              <a:rPr lang="en-US" altLang="zh-CN"/>
              <a:t>5</a:t>
            </a:r>
            <a:r>
              <a:rPr lang="zh-CN" altLang="en-US"/>
              <a:t>个步骤</a:t>
            </a:r>
            <a:endParaRPr lang="zh-CN" altLang="en-US"/>
          </a:p>
          <a:p>
            <a:r>
              <a:rPr lang="zh-CN" altLang="en-US"/>
              <a:t>第一步，通过前期业务需求调研梳理制定数据标准，建设数据</a:t>
            </a:r>
            <a:r>
              <a:rPr lang="zh-CN" altLang="en-US"/>
              <a:t>仓库</a:t>
            </a:r>
            <a:endParaRPr lang="zh-CN" altLang="en-US"/>
          </a:p>
          <a:p>
            <a:r>
              <a:rPr lang="zh-CN" altLang="en-US"/>
              <a:t>第二</a:t>
            </a:r>
            <a:r>
              <a:rPr lang="zh-CN" altLang="en-US"/>
              <a:t>步，录入历史数据，将文件、接口、数据源等多端来源数据通过</a:t>
            </a:r>
            <a:r>
              <a:rPr lang="en-US" altLang="zh-CN"/>
              <a:t>ETL</a:t>
            </a:r>
            <a:r>
              <a:rPr lang="zh-CN" altLang="en-US"/>
              <a:t>进行数据铺</a:t>
            </a:r>
            <a:r>
              <a:rPr lang="zh-CN" altLang="en-US"/>
              <a:t>底</a:t>
            </a:r>
            <a:endParaRPr lang="zh-CN" altLang="en-US"/>
          </a:p>
          <a:p>
            <a:r>
              <a:rPr lang="zh-CN" altLang="en-US"/>
              <a:t>第三步，通过数据标准、数据质量模块，实现业务标准梳理和数据检查，针对分散数据定制统一的标准，针对存储数据进行业务规范检查，借助元数据模块、数据集成模块进行数据链路分析，针对存在质量问题的数据制定整改方案，进行</a:t>
            </a:r>
            <a:r>
              <a:rPr lang="zh-CN" altLang="en-US"/>
              <a:t>数据清洗。</a:t>
            </a:r>
            <a:endParaRPr lang="zh-CN" altLang="en-US"/>
          </a:p>
          <a:p>
            <a:r>
              <a:rPr lang="zh-CN" altLang="en-US"/>
              <a:t>第四步，通过数据资产模块，盘点数据资产，开放</a:t>
            </a:r>
            <a:r>
              <a:rPr lang="zh-CN" altLang="en-US"/>
              <a:t>数据服务，进行资产管控实现</a:t>
            </a:r>
            <a:r>
              <a:rPr lang="zh-CN" altLang="en-US"/>
              <a:t>资产高效</a:t>
            </a:r>
            <a:r>
              <a:rPr lang="zh-CN" altLang="en-US"/>
              <a:t>运营。</a:t>
            </a:r>
            <a:endParaRPr lang="zh-CN" altLang="en-US"/>
          </a:p>
          <a:p>
            <a:r>
              <a:rPr lang="zh-CN" altLang="en-US"/>
              <a:t>第五步，针对业务数据进行数据归档与全生命周期</a:t>
            </a:r>
            <a:r>
              <a:rPr lang="zh-CN" altLang="en-US"/>
              <a:t>监控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8D492-A3F7-410D-B381-9D90369B2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例如，金融机构在进行风险评估时，如果客户数据不准确，可能会误判风险，从而影响贷款审批或投资决策。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8D492-A3F7-410D-B381-9D90369B2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在这里我介绍一下我们完全自主研发的一站式</a:t>
            </a:r>
            <a:r>
              <a:rPr lang="zh-CN" altLang="en-US" dirty="0"/>
              <a:t>数据治理平台产品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8D492-A3F7-410D-B381-9D90369B2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8D492-A3F7-410D-B381-9D90369B2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8D492-A3F7-410D-B381-9D90369B2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接下来展示的是产品底层的技术架构，产品兼容适配各种数据库，包括达梦、人大金仓等一些信创国产数据库，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支持各种结构化和半结构化格式的数据接入，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支持批处理、实时等多种任务设计，满足数据的各种业务</a:t>
            </a:r>
            <a:r>
              <a:rPr lang="zh-CN" altLang="en-US"/>
              <a:t>场景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支持分布式运行任务，保障数据的高效整合和流转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支持</a:t>
            </a:r>
            <a:r>
              <a:rPr lang="en-US" altLang="zh-CN"/>
              <a:t>EUI</a:t>
            </a:r>
            <a:r>
              <a:rPr lang="zh-CN" altLang="en-US"/>
              <a:t>组件、编码引擎等技术，实现数据处理、存储和交互，提升数据操作的效率和灵活性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支持基于</a:t>
            </a:r>
            <a:r>
              <a:rPr lang="en-US" altLang="zh-CN"/>
              <a:t>nginx</a:t>
            </a:r>
            <a:r>
              <a:rPr lang="zh-CN" altLang="en-US"/>
              <a:t>的负载均衡，保障系统的高可用性和性能性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支持微服务部署，实现服务的动态管理和负载均衡</a:t>
            </a:r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 userDrawn="1"/>
        </p:nvSpPr>
        <p:spPr>
          <a:xfrm>
            <a:off x="56430" y="1012200"/>
            <a:ext cx="12065471" cy="60959"/>
          </a:xfrm>
          <a:prstGeom prst="rect">
            <a:avLst/>
          </a:prstGeom>
          <a:solidFill>
            <a:srgbClr val="FFFFFF">
              <a:alpha val="20000"/>
            </a:srgbClr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zh-CN" altLang="en-US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79" y="285729"/>
            <a:ext cx="1450728" cy="479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342285" y="6586419"/>
            <a:ext cx="653764" cy="211008"/>
          </a:xfrm>
        </p:spPr>
        <p:txBody>
          <a:bodyPr/>
          <a:lstStyle>
            <a:lvl1pPr algn="ctr">
              <a:defRPr sz="1465" b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22AFF9-22F3-4BD7-BDBD-97347184F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4BF891-FA0E-40FD-A666-FFC7AEB8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blipFill>
            <a:blip r:embed="rId17"/>
            <a:stretch>
              <a:fillRect/>
            </a:stretch>
          </a:blip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image" Target="../media/image10.png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5" Type="http://schemas.openxmlformats.org/officeDocument/2006/relationships/notesSlide" Target="../notesSlides/notesSlide8.xml"/><Relationship Id="rId34" Type="http://schemas.openxmlformats.org/officeDocument/2006/relationships/slideLayout" Target="../slideLayouts/slideLayout15.xml"/><Relationship Id="rId33" Type="http://schemas.openxmlformats.org/officeDocument/2006/relationships/image" Target="../media/image9.png"/><Relationship Id="rId32" Type="http://schemas.microsoft.com/office/2007/relationships/media" Target="../media/media8.mp3"/><Relationship Id="rId31" Type="http://schemas.openxmlformats.org/officeDocument/2006/relationships/audio" Target="../media/media8.mp3"/><Relationship Id="rId30" Type="http://schemas.openxmlformats.org/officeDocument/2006/relationships/tags" Target="../tags/tag163.xml"/><Relationship Id="rId3" Type="http://schemas.openxmlformats.org/officeDocument/2006/relationships/tags" Target="../tags/tag138.xml"/><Relationship Id="rId29" Type="http://schemas.openxmlformats.org/officeDocument/2006/relationships/tags" Target="../tags/tag162.xml"/><Relationship Id="rId28" Type="http://schemas.openxmlformats.org/officeDocument/2006/relationships/tags" Target="../tags/tag161.xml"/><Relationship Id="rId27" Type="http://schemas.openxmlformats.org/officeDocument/2006/relationships/tags" Target="../tags/tag160.xml"/><Relationship Id="rId26" Type="http://schemas.openxmlformats.org/officeDocument/2006/relationships/tags" Target="../tags/tag159.xml"/><Relationship Id="rId25" Type="http://schemas.openxmlformats.org/officeDocument/2006/relationships/tags" Target="../tags/tag158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37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image" Target="../media/image11.png"/><Relationship Id="rId10" Type="http://schemas.openxmlformats.org/officeDocument/2006/relationships/tags" Target="../tags/tag144.xml"/><Relationship Id="rId1" Type="http://schemas.openxmlformats.org/officeDocument/2006/relationships/tags" Target="../tags/tag13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5" Type="http://schemas.openxmlformats.org/officeDocument/2006/relationships/notesSlide" Target="../notesSlides/notesSlide9.xml"/><Relationship Id="rId54" Type="http://schemas.openxmlformats.org/officeDocument/2006/relationships/slideLayout" Target="../slideLayouts/slideLayout7.xml"/><Relationship Id="rId53" Type="http://schemas.openxmlformats.org/officeDocument/2006/relationships/tags" Target="../tags/tag214.xml"/><Relationship Id="rId52" Type="http://schemas.openxmlformats.org/officeDocument/2006/relationships/tags" Target="../tags/tag213.xml"/><Relationship Id="rId51" Type="http://schemas.openxmlformats.org/officeDocument/2006/relationships/tags" Target="../tags/tag212.xml"/><Relationship Id="rId50" Type="http://schemas.openxmlformats.org/officeDocument/2006/relationships/tags" Target="../tags/tag211.xml"/><Relationship Id="rId5" Type="http://schemas.openxmlformats.org/officeDocument/2006/relationships/tags" Target="../tags/tag166.xml"/><Relationship Id="rId49" Type="http://schemas.openxmlformats.org/officeDocument/2006/relationships/tags" Target="../tags/tag210.xml"/><Relationship Id="rId48" Type="http://schemas.openxmlformats.org/officeDocument/2006/relationships/tags" Target="../tags/tag209.xml"/><Relationship Id="rId47" Type="http://schemas.openxmlformats.org/officeDocument/2006/relationships/tags" Target="../tags/tag208.xml"/><Relationship Id="rId46" Type="http://schemas.openxmlformats.org/officeDocument/2006/relationships/tags" Target="../tags/tag207.xml"/><Relationship Id="rId45" Type="http://schemas.openxmlformats.org/officeDocument/2006/relationships/tags" Target="../tags/tag206.xml"/><Relationship Id="rId44" Type="http://schemas.openxmlformats.org/officeDocument/2006/relationships/tags" Target="../tags/tag205.xml"/><Relationship Id="rId43" Type="http://schemas.openxmlformats.org/officeDocument/2006/relationships/tags" Target="../tags/tag204.xml"/><Relationship Id="rId42" Type="http://schemas.openxmlformats.org/officeDocument/2006/relationships/tags" Target="../tags/tag203.xml"/><Relationship Id="rId41" Type="http://schemas.openxmlformats.org/officeDocument/2006/relationships/tags" Target="../tags/tag202.xml"/><Relationship Id="rId40" Type="http://schemas.openxmlformats.org/officeDocument/2006/relationships/tags" Target="../tags/tag201.xml"/><Relationship Id="rId4" Type="http://schemas.openxmlformats.org/officeDocument/2006/relationships/tags" Target="../tags/tag165.xml"/><Relationship Id="rId39" Type="http://schemas.openxmlformats.org/officeDocument/2006/relationships/tags" Target="../tags/tag200.xml"/><Relationship Id="rId38" Type="http://schemas.openxmlformats.org/officeDocument/2006/relationships/tags" Target="../tags/tag199.xml"/><Relationship Id="rId37" Type="http://schemas.openxmlformats.org/officeDocument/2006/relationships/tags" Target="../tags/tag198.xml"/><Relationship Id="rId36" Type="http://schemas.openxmlformats.org/officeDocument/2006/relationships/tags" Target="../tags/tag197.xml"/><Relationship Id="rId35" Type="http://schemas.openxmlformats.org/officeDocument/2006/relationships/tags" Target="../tags/tag196.xml"/><Relationship Id="rId34" Type="http://schemas.openxmlformats.org/officeDocument/2006/relationships/tags" Target="../tags/tag195.xml"/><Relationship Id="rId33" Type="http://schemas.openxmlformats.org/officeDocument/2006/relationships/tags" Target="../tags/tag194.xml"/><Relationship Id="rId32" Type="http://schemas.openxmlformats.org/officeDocument/2006/relationships/tags" Target="../tags/tag193.xml"/><Relationship Id="rId31" Type="http://schemas.openxmlformats.org/officeDocument/2006/relationships/tags" Target="../tags/tag192.xml"/><Relationship Id="rId30" Type="http://schemas.openxmlformats.org/officeDocument/2006/relationships/tags" Target="../tags/tag191.xml"/><Relationship Id="rId3" Type="http://schemas.openxmlformats.org/officeDocument/2006/relationships/tags" Target="../tags/tag164.xml"/><Relationship Id="rId29" Type="http://schemas.openxmlformats.org/officeDocument/2006/relationships/tags" Target="../tags/tag190.xml"/><Relationship Id="rId28" Type="http://schemas.openxmlformats.org/officeDocument/2006/relationships/tags" Target="../tags/tag189.xml"/><Relationship Id="rId27" Type="http://schemas.openxmlformats.org/officeDocument/2006/relationships/tags" Target="../tags/tag188.xml"/><Relationship Id="rId26" Type="http://schemas.openxmlformats.org/officeDocument/2006/relationships/tags" Target="../tags/tag187.xml"/><Relationship Id="rId25" Type="http://schemas.openxmlformats.org/officeDocument/2006/relationships/tags" Target="../tags/tag186.xml"/><Relationship Id="rId24" Type="http://schemas.openxmlformats.org/officeDocument/2006/relationships/tags" Target="../tags/tag185.xml"/><Relationship Id="rId23" Type="http://schemas.openxmlformats.org/officeDocument/2006/relationships/tags" Target="../tags/tag184.xml"/><Relationship Id="rId22" Type="http://schemas.openxmlformats.org/officeDocument/2006/relationships/tags" Target="../tags/tag183.xml"/><Relationship Id="rId21" Type="http://schemas.openxmlformats.org/officeDocument/2006/relationships/tags" Target="../tags/tag182.xml"/><Relationship Id="rId20" Type="http://schemas.openxmlformats.org/officeDocument/2006/relationships/tags" Target="../tags/tag181.xml"/><Relationship Id="rId2" Type="http://schemas.openxmlformats.org/officeDocument/2006/relationships/image" Target="../media/image2.png"/><Relationship Id="rId19" Type="http://schemas.openxmlformats.org/officeDocument/2006/relationships/tags" Target="../tags/tag180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jpeg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2" Type="http://schemas.openxmlformats.org/officeDocument/2006/relationships/notesSlide" Target="../notesSlides/notesSlide10.x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9.png"/><Relationship Id="rId2" Type="http://schemas.openxmlformats.org/officeDocument/2006/relationships/image" Target="../media/image2.png"/><Relationship Id="rId19" Type="http://schemas.microsoft.com/office/2007/relationships/media" Target="../media/media9.mp3"/><Relationship Id="rId18" Type="http://schemas.openxmlformats.org/officeDocument/2006/relationships/audio" Target="../media/media9.mp3"/><Relationship Id="rId17" Type="http://schemas.openxmlformats.org/officeDocument/2006/relationships/tags" Target="../tags/tag228.xml"/><Relationship Id="rId16" Type="http://schemas.openxmlformats.org/officeDocument/2006/relationships/tags" Target="../tags/tag227.xml"/><Relationship Id="rId15" Type="http://schemas.openxmlformats.org/officeDocument/2006/relationships/tags" Target="../tags/tag226.xml"/><Relationship Id="rId14" Type="http://schemas.openxmlformats.org/officeDocument/2006/relationships/tags" Target="../tags/tag225.xml"/><Relationship Id="rId13" Type="http://schemas.openxmlformats.org/officeDocument/2006/relationships/tags" Target="../tags/tag224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image" Target="../media/image38.jpeg"/><Relationship Id="rId3" Type="http://schemas.openxmlformats.org/officeDocument/2006/relationships/tags" Target="../tags/tag229.xml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media" Target="../media/media10.mp3"/><Relationship Id="rId4" Type="http://schemas.openxmlformats.org/officeDocument/2006/relationships/audio" Target="../media/media10.mp3"/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1" Type="http://schemas.openxmlformats.org/officeDocument/2006/relationships/slideLayout" Target="../slideLayouts/slideLayout15.xml"/><Relationship Id="rId30" Type="http://schemas.openxmlformats.org/officeDocument/2006/relationships/tags" Target="../tags/tag29.xml"/><Relationship Id="rId3" Type="http://schemas.openxmlformats.org/officeDocument/2006/relationships/tags" Target="../tags/tag4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3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image" Target="../media/image11.png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image" Target="../media/image10.png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4" Type="http://schemas.openxmlformats.org/officeDocument/2006/relationships/slideLayout" Target="../slideLayouts/slideLayout15.xml"/><Relationship Id="rId33" Type="http://schemas.openxmlformats.org/officeDocument/2006/relationships/image" Target="../media/image9.png"/><Relationship Id="rId32" Type="http://schemas.microsoft.com/office/2007/relationships/media" Target="../media/media3.mp3"/><Relationship Id="rId31" Type="http://schemas.openxmlformats.org/officeDocument/2006/relationships/audio" Target="../media/media3.mp3"/><Relationship Id="rId30" Type="http://schemas.openxmlformats.org/officeDocument/2006/relationships/tags" Target="../tags/tag57.xml"/><Relationship Id="rId3" Type="http://schemas.openxmlformats.org/officeDocument/2006/relationships/tags" Target="../tags/tag32.xml"/><Relationship Id="rId29" Type="http://schemas.openxmlformats.org/officeDocument/2006/relationships/tags" Target="../tags/tag56.xml"/><Relationship Id="rId28" Type="http://schemas.openxmlformats.org/officeDocument/2006/relationships/tags" Target="../tags/tag55.xml"/><Relationship Id="rId27" Type="http://schemas.openxmlformats.org/officeDocument/2006/relationships/tags" Target="../tags/tag54.xml"/><Relationship Id="rId26" Type="http://schemas.openxmlformats.org/officeDocument/2006/relationships/tags" Target="../tags/tag53.xml"/><Relationship Id="rId25" Type="http://schemas.openxmlformats.org/officeDocument/2006/relationships/tags" Target="../tags/tag52.xml"/><Relationship Id="rId24" Type="http://schemas.openxmlformats.org/officeDocument/2006/relationships/tags" Target="../tags/tag51.xml"/><Relationship Id="rId23" Type="http://schemas.openxmlformats.org/officeDocument/2006/relationships/tags" Target="../tags/tag50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31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image" Target="../media/image11.png"/><Relationship Id="rId10" Type="http://schemas.openxmlformats.org/officeDocument/2006/relationships/tags" Target="../tags/tag38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svg"/><Relationship Id="rId7" Type="http://schemas.openxmlformats.org/officeDocument/2006/relationships/image" Target="../media/image16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Relationship Id="rId33" Type="http://schemas.openxmlformats.org/officeDocument/2006/relationships/notesSlide" Target="../notesSlides/notesSlide3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74.xml"/><Relationship Id="rId30" Type="http://schemas.openxmlformats.org/officeDocument/2006/relationships/tags" Target="../tags/tag73.xml"/><Relationship Id="rId3" Type="http://schemas.openxmlformats.org/officeDocument/2006/relationships/image" Target="../media/image12.png"/><Relationship Id="rId29" Type="http://schemas.openxmlformats.org/officeDocument/2006/relationships/tags" Target="../tags/tag72.xml"/><Relationship Id="rId28" Type="http://schemas.openxmlformats.org/officeDocument/2006/relationships/tags" Target="../tags/tag71.xml"/><Relationship Id="rId27" Type="http://schemas.openxmlformats.org/officeDocument/2006/relationships/tags" Target="../tags/tag70.xml"/><Relationship Id="rId26" Type="http://schemas.openxmlformats.org/officeDocument/2006/relationships/tags" Target="../tags/tag69.xml"/><Relationship Id="rId25" Type="http://schemas.openxmlformats.org/officeDocument/2006/relationships/tags" Target="../tags/tag68.xml"/><Relationship Id="rId24" Type="http://schemas.openxmlformats.org/officeDocument/2006/relationships/tags" Target="../tags/tag67.xml"/><Relationship Id="rId23" Type="http://schemas.openxmlformats.org/officeDocument/2006/relationships/tags" Target="../tags/tag66.xml"/><Relationship Id="rId22" Type="http://schemas.openxmlformats.org/officeDocument/2006/relationships/tags" Target="../tags/tag65.xml"/><Relationship Id="rId21" Type="http://schemas.openxmlformats.org/officeDocument/2006/relationships/tags" Target="../tags/tag64.xml"/><Relationship Id="rId20" Type="http://schemas.openxmlformats.org/officeDocument/2006/relationships/tags" Target="../tags/tag63.xml"/><Relationship Id="rId2" Type="http://schemas.openxmlformats.org/officeDocument/2006/relationships/image" Target="../media/image1.png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image" Target="../media/image23.svg"/><Relationship Id="rId13" Type="http://schemas.openxmlformats.org/officeDocument/2006/relationships/image" Target="../media/image22.png"/><Relationship Id="rId12" Type="http://schemas.openxmlformats.org/officeDocument/2006/relationships/image" Target="../media/image21.svg"/><Relationship Id="rId11" Type="http://schemas.openxmlformats.org/officeDocument/2006/relationships/image" Target="../media/image20.png"/><Relationship Id="rId10" Type="http://schemas.openxmlformats.org/officeDocument/2006/relationships/image" Target="../media/image19.sv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3" Type="http://schemas.openxmlformats.org/officeDocument/2006/relationships/notesSlide" Target="../notesSlides/notesSlide4.xml"/><Relationship Id="rId42" Type="http://schemas.openxmlformats.org/officeDocument/2006/relationships/slideLayout" Target="../slideLayouts/slideLayout2.xml"/><Relationship Id="rId41" Type="http://schemas.openxmlformats.org/officeDocument/2006/relationships/image" Target="../media/image9.png"/><Relationship Id="rId40" Type="http://schemas.microsoft.com/office/2007/relationships/media" Target="../media/media4.mp3"/><Relationship Id="rId4" Type="http://schemas.openxmlformats.org/officeDocument/2006/relationships/tags" Target="../tags/tag76.xml"/><Relationship Id="rId39" Type="http://schemas.openxmlformats.org/officeDocument/2006/relationships/audio" Target="../media/media4.mp3"/><Relationship Id="rId38" Type="http://schemas.openxmlformats.org/officeDocument/2006/relationships/image" Target="../media/image29.png"/><Relationship Id="rId37" Type="http://schemas.openxmlformats.org/officeDocument/2006/relationships/tags" Target="../tags/tag104.xml"/><Relationship Id="rId36" Type="http://schemas.openxmlformats.org/officeDocument/2006/relationships/image" Target="../media/image28.png"/><Relationship Id="rId35" Type="http://schemas.openxmlformats.org/officeDocument/2006/relationships/tags" Target="../tags/tag103.xml"/><Relationship Id="rId34" Type="http://schemas.openxmlformats.org/officeDocument/2006/relationships/image" Target="../media/image27.png"/><Relationship Id="rId33" Type="http://schemas.openxmlformats.org/officeDocument/2006/relationships/tags" Target="../tags/tag102.xml"/><Relationship Id="rId32" Type="http://schemas.openxmlformats.org/officeDocument/2006/relationships/image" Target="../media/image26.png"/><Relationship Id="rId31" Type="http://schemas.openxmlformats.org/officeDocument/2006/relationships/tags" Target="../tags/tag101.xml"/><Relationship Id="rId30" Type="http://schemas.openxmlformats.org/officeDocument/2006/relationships/image" Target="../media/image25.png"/><Relationship Id="rId3" Type="http://schemas.openxmlformats.org/officeDocument/2006/relationships/tags" Target="../tags/tag75.xml"/><Relationship Id="rId29" Type="http://schemas.openxmlformats.org/officeDocument/2006/relationships/tags" Target="../tags/tag100.xml"/><Relationship Id="rId28" Type="http://schemas.openxmlformats.org/officeDocument/2006/relationships/image" Target="../media/image24.png"/><Relationship Id="rId27" Type="http://schemas.openxmlformats.org/officeDocument/2006/relationships/tags" Target="../tags/tag99.xml"/><Relationship Id="rId26" Type="http://schemas.openxmlformats.org/officeDocument/2006/relationships/tags" Target="../tags/tag98.xml"/><Relationship Id="rId25" Type="http://schemas.openxmlformats.org/officeDocument/2006/relationships/tags" Target="../tags/tag97.xml"/><Relationship Id="rId24" Type="http://schemas.openxmlformats.org/officeDocument/2006/relationships/tags" Target="../tags/tag96.xml"/><Relationship Id="rId23" Type="http://schemas.openxmlformats.org/officeDocument/2006/relationships/tags" Target="../tags/tag95.xml"/><Relationship Id="rId22" Type="http://schemas.openxmlformats.org/officeDocument/2006/relationships/tags" Target="../tags/tag94.xml"/><Relationship Id="rId21" Type="http://schemas.openxmlformats.org/officeDocument/2006/relationships/tags" Target="../tags/tag93.xml"/><Relationship Id="rId20" Type="http://schemas.openxmlformats.org/officeDocument/2006/relationships/tags" Target="../tags/tag92.xml"/><Relationship Id="rId2" Type="http://schemas.openxmlformats.org/officeDocument/2006/relationships/image" Target="../media/image1.png"/><Relationship Id="rId19" Type="http://schemas.openxmlformats.org/officeDocument/2006/relationships/tags" Target="../tags/tag91.xml"/><Relationship Id="rId18" Type="http://schemas.openxmlformats.org/officeDocument/2006/relationships/tags" Target="../tags/tag90.xml"/><Relationship Id="rId17" Type="http://schemas.openxmlformats.org/officeDocument/2006/relationships/tags" Target="../tags/tag89.xml"/><Relationship Id="rId16" Type="http://schemas.openxmlformats.org/officeDocument/2006/relationships/tags" Target="../tags/tag88.xml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3" Type="http://schemas.openxmlformats.org/officeDocument/2006/relationships/notesSlide" Target="../notesSlides/notesSlide5.xml"/><Relationship Id="rId42" Type="http://schemas.openxmlformats.org/officeDocument/2006/relationships/slideLayout" Target="../slideLayouts/slideLayout2.xml"/><Relationship Id="rId41" Type="http://schemas.openxmlformats.org/officeDocument/2006/relationships/image" Target="../media/image9.png"/><Relationship Id="rId40" Type="http://schemas.microsoft.com/office/2007/relationships/media" Target="../media/media5.mp3"/><Relationship Id="rId4" Type="http://schemas.openxmlformats.org/officeDocument/2006/relationships/tags" Target="../tags/tag106.xml"/><Relationship Id="rId39" Type="http://schemas.openxmlformats.org/officeDocument/2006/relationships/audio" Target="../media/media5.mp3"/><Relationship Id="rId38" Type="http://schemas.openxmlformats.org/officeDocument/2006/relationships/tags" Target="../tags/tag135.xml"/><Relationship Id="rId37" Type="http://schemas.openxmlformats.org/officeDocument/2006/relationships/tags" Target="../tags/tag134.xml"/><Relationship Id="rId36" Type="http://schemas.openxmlformats.org/officeDocument/2006/relationships/tags" Target="../tags/tag133.xml"/><Relationship Id="rId35" Type="http://schemas.openxmlformats.org/officeDocument/2006/relationships/tags" Target="../tags/tag132.xml"/><Relationship Id="rId34" Type="http://schemas.openxmlformats.org/officeDocument/2006/relationships/tags" Target="../tags/tag131.xml"/><Relationship Id="rId33" Type="http://schemas.openxmlformats.org/officeDocument/2006/relationships/tags" Target="../tags/tag130.xml"/><Relationship Id="rId32" Type="http://schemas.openxmlformats.org/officeDocument/2006/relationships/image" Target="../media/image34.png"/><Relationship Id="rId31" Type="http://schemas.openxmlformats.org/officeDocument/2006/relationships/tags" Target="../tags/tag129.xml"/><Relationship Id="rId30" Type="http://schemas.openxmlformats.org/officeDocument/2006/relationships/image" Target="../media/image33.png"/><Relationship Id="rId3" Type="http://schemas.openxmlformats.org/officeDocument/2006/relationships/tags" Target="../tags/tag105.xml"/><Relationship Id="rId29" Type="http://schemas.openxmlformats.org/officeDocument/2006/relationships/tags" Target="../tags/tag128.xml"/><Relationship Id="rId28" Type="http://schemas.openxmlformats.org/officeDocument/2006/relationships/image" Target="../media/image32.png"/><Relationship Id="rId27" Type="http://schemas.openxmlformats.org/officeDocument/2006/relationships/tags" Target="../tags/tag127.xml"/><Relationship Id="rId26" Type="http://schemas.openxmlformats.org/officeDocument/2006/relationships/image" Target="../media/image31.png"/><Relationship Id="rId25" Type="http://schemas.openxmlformats.org/officeDocument/2006/relationships/tags" Target="../tags/tag126.xml"/><Relationship Id="rId24" Type="http://schemas.openxmlformats.org/officeDocument/2006/relationships/image" Target="../media/image30.png"/><Relationship Id="rId23" Type="http://schemas.openxmlformats.org/officeDocument/2006/relationships/tags" Target="../tags/tag125.xml"/><Relationship Id="rId22" Type="http://schemas.openxmlformats.org/officeDocument/2006/relationships/tags" Target="../tags/tag124.xml"/><Relationship Id="rId21" Type="http://schemas.openxmlformats.org/officeDocument/2006/relationships/tags" Target="../tags/tag123.xml"/><Relationship Id="rId20" Type="http://schemas.openxmlformats.org/officeDocument/2006/relationships/tags" Target="../tags/tag122.xml"/><Relationship Id="rId2" Type="http://schemas.openxmlformats.org/officeDocument/2006/relationships/image" Target="../media/image1.png"/><Relationship Id="rId19" Type="http://schemas.openxmlformats.org/officeDocument/2006/relationships/tags" Target="../tags/tag121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media" Target="../media/media6.mp3"/><Relationship Id="rId4" Type="http://schemas.openxmlformats.org/officeDocument/2006/relationships/audio" Target="../media/media6.mp3"/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media" Target="../media/media7.mp3"/><Relationship Id="rId4" Type="http://schemas.openxmlformats.org/officeDocument/2006/relationships/audio" Target="../media/media7.mp3"/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3893"/>
          <a:stretch>
            <a:fillRect/>
          </a:stretch>
        </p:blipFill>
        <p:spPr>
          <a:xfrm>
            <a:off x="-5874" y="1264920"/>
            <a:ext cx="5727383" cy="3870008"/>
          </a:xfrm>
          <a:custGeom>
            <a:avLst/>
            <a:gdLst>
              <a:gd name="connsiteX0" fmla="*/ 258760 w 6132609"/>
              <a:gd name="connsiteY0" fmla="*/ 0 h 3741440"/>
              <a:gd name="connsiteX1" fmla="*/ 6132609 w 6132609"/>
              <a:gd name="connsiteY1" fmla="*/ 0 h 3741440"/>
              <a:gd name="connsiteX2" fmla="*/ 6132609 w 6132609"/>
              <a:gd name="connsiteY2" fmla="*/ 586186 h 3741440"/>
              <a:gd name="connsiteX3" fmla="*/ 5135581 w 6132609"/>
              <a:gd name="connsiteY3" fmla="*/ 3741440 h 3741440"/>
              <a:gd name="connsiteX4" fmla="*/ 0 w 6132609"/>
              <a:gd name="connsiteY4" fmla="*/ 3741440 h 3741440"/>
              <a:gd name="connsiteX5" fmla="*/ 0 w 6132609"/>
              <a:gd name="connsiteY5" fmla="*/ 818887 h 374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2609" h="3741440">
                <a:moveTo>
                  <a:pt x="258760" y="0"/>
                </a:moveTo>
                <a:lnTo>
                  <a:pt x="6132609" y="0"/>
                </a:lnTo>
                <a:lnTo>
                  <a:pt x="6132609" y="586186"/>
                </a:lnTo>
                <a:lnTo>
                  <a:pt x="5135581" y="3741440"/>
                </a:lnTo>
                <a:lnTo>
                  <a:pt x="0" y="3741440"/>
                </a:lnTo>
                <a:lnTo>
                  <a:pt x="0" y="818887"/>
                </a:lnTo>
                <a:close/>
              </a:path>
            </a:pathLst>
          </a:custGeom>
        </p:spPr>
      </p:pic>
      <p:sp>
        <p:nvSpPr>
          <p:cNvPr id="5" name="任意多边形 16"/>
          <p:cNvSpPr/>
          <p:nvPr/>
        </p:nvSpPr>
        <p:spPr>
          <a:xfrm>
            <a:off x="4552791" y="1932305"/>
            <a:ext cx="7640955" cy="2164080"/>
          </a:xfrm>
          <a:custGeom>
            <a:avLst/>
            <a:gdLst>
              <a:gd name="connsiteX0" fmla="*/ 690203 w 6865257"/>
              <a:gd name="connsiteY0" fmla="*/ 0 h 2162629"/>
              <a:gd name="connsiteX1" fmla="*/ 6865257 w 6865257"/>
              <a:gd name="connsiteY1" fmla="*/ 0 h 2162629"/>
              <a:gd name="connsiteX2" fmla="*/ 6865257 w 6865257"/>
              <a:gd name="connsiteY2" fmla="*/ 2162629 h 2162629"/>
              <a:gd name="connsiteX3" fmla="*/ 0 w 6865257"/>
              <a:gd name="connsiteY3" fmla="*/ 2162629 h 2162629"/>
              <a:gd name="connsiteX0-1" fmla="*/ 626326 w 6801380"/>
              <a:gd name="connsiteY0-2" fmla="*/ 0 h 2162629"/>
              <a:gd name="connsiteX1-3" fmla="*/ 6801380 w 6801380"/>
              <a:gd name="connsiteY1-4" fmla="*/ 0 h 2162629"/>
              <a:gd name="connsiteX2-5" fmla="*/ 6801380 w 6801380"/>
              <a:gd name="connsiteY2-6" fmla="*/ 2162629 h 2162629"/>
              <a:gd name="connsiteX3-7" fmla="*/ 0 w 6801380"/>
              <a:gd name="connsiteY3-8" fmla="*/ 2135735 h 2162629"/>
              <a:gd name="connsiteX4" fmla="*/ 626326 w 6801380"/>
              <a:gd name="connsiteY4" fmla="*/ 0 h 21626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" y="connsiteY4"/>
              </a:cxn>
            </a:cxnLst>
            <a:rect l="l" t="t" r="r" b="b"/>
            <a:pathLst>
              <a:path w="6801380" h="2162629">
                <a:moveTo>
                  <a:pt x="626326" y="0"/>
                </a:moveTo>
                <a:lnTo>
                  <a:pt x="6801380" y="0"/>
                </a:lnTo>
                <a:lnTo>
                  <a:pt x="6801380" y="2162629"/>
                </a:lnTo>
                <a:lnTo>
                  <a:pt x="0" y="2135735"/>
                </a:lnTo>
                <a:cubicBezTo>
                  <a:pt x="230068" y="1414859"/>
                  <a:pt x="396258" y="720876"/>
                  <a:pt x="626326" y="0"/>
                </a:cubicBezTo>
                <a:close/>
              </a:path>
            </a:pathLst>
          </a:custGeom>
          <a:solidFill>
            <a:srgbClr val="2568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任意多边形 14"/>
          <p:cNvSpPr/>
          <p:nvPr/>
        </p:nvSpPr>
        <p:spPr>
          <a:xfrm>
            <a:off x="2708434" y="1932305"/>
            <a:ext cx="8742998" cy="2164080"/>
          </a:xfrm>
          <a:custGeom>
            <a:avLst/>
            <a:gdLst>
              <a:gd name="connsiteX0" fmla="*/ 690203 w 8737601"/>
              <a:gd name="connsiteY0" fmla="*/ 0 h 2162629"/>
              <a:gd name="connsiteX1" fmla="*/ 8737601 w 8737601"/>
              <a:gd name="connsiteY1" fmla="*/ 0 h 2162629"/>
              <a:gd name="connsiteX2" fmla="*/ 8737601 w 8737601"/>
              <a:gd name="connsiteY2" fmla="*/ 5658 h 2162629"/>
              <a:gd name="connsiteX3" fmla="*/ 2613346 w 8737601"/>
              <a:gd name="connsiteY3" fmla="*/ 5658 h 2162629"/>
              <a:gd name="connsiteX4" fmla="*/ 1924949 w 8737601"/>
              <a:gd name="connsiteY4" fmla="*/ 2162629 h 2162629"/>
              <a:gd name="connsiteX5" fmla="*/ 0 w 8737601"/>
              <a:gd name="connsiteY5" fmla="*/ 2162629 h 216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7601" h="2162629">
                <a:moveTo>
                  <a:pt x="690203" y="0"/>
                </a:moveTo>
                <a:lnTo>
                  <a:pt x="8737601" y="0"/>
                </a:lnTo>
                <a:lnTo>
                  <a:pt x="8737601" y="5658"/>
                </a:lnTo>
                <a:lnTo>
                  <a:pt x="2613346" y="5658"/>
                </a:lnTo>
                <a:lnTo>
                  <a:pt x="1924949" y="2162629"/>
                </a:lnTo>
                <a:lnTo>
                  <a:pt x="0" y="2162629"/>
                </a:lnTo>
                <a:close/>
              </a:path>
            </a:pathLst>
          </a:custGeom>
          <a:solidFill>
            <a:srgbClr val="11CDC9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0"/>
          <p:cNvSpPr>
            <a:spLocks noChangeArrowheads="1"/>
          </p:cNvSpPr>
          <p:nvPr/>
        </p:nvSpPr>
        <p:spPr bwMode="auto">
          <a:xfrm>
            <a:off x="9348311" y="738505"/>
            <a:ext cx="248824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方正兰亭中黑_GBK" panose="02000000000000000000" pitchFamily="2" charset="-122"/>
              </a:rPr>
              <a:t>让 数 据 驱 动 进 步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方正兰亭中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39566" y="6514465"/>
            <a:ext cx="1159637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271" y="5209858"/>
            <a:ext cx="978853" cy="9788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56" y="613887"/>
            <a:ext cx="1247140" cy="54102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29644" y="4097020"/>
            <a:ext cx="478790" cy="511810"/>
          </a:xfrm>
          <a:prstGeom prst="rect">
            <a:avLst/>
          </a:prstGeom>
          <a:solidFill>
            <a:srgbClr val="10CDCA">
              <a:alpha val="48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33682" y="2189163"/>
            <a:ext cx="6681947" cy="1445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睿治数据</a:t>
            </a:r>
            <a:r>
              <a:rPr lang="zh-CN" altLang="en-US" sz="48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治理管理平台</a:t>
            </a:r>
            <a:endParaRPr lang="zh-CN" altLang="en-US" sz="48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14400" lvl="2" indent="457200"/>
            <a:r>
              <a:rPr lang="zh-CN" sz="40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产品能力说明</a:t>
            </a:r>
            <a:endParaRPr lang="zh-CN" sz="4000" b="1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5593715" y="4453890"/>
            <a:ext cx="151384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方正兰亭中黑_GBK" panose="02000000000000000000" pitchFamily="2" charset="-122"/>
              </a:rPr>
              <a:t>亿信华辰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方正兰亭中黑_GBK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93715" y="4839335"/>
            <a:ext cx="45427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智能数据全生命周期产品与服务提供商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33629" y="5770542"/>
            <a:ext cx="8808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CJK JP Black"/>
              </a:rPr>
              <a:t>夯实数据基础，整合数据资源，释放数据价值，支持辅助决策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CJK JP Black"/>
            </a:endParaRPr>
          </a:p>
        </p:txBody>
      </p:sp>
      <p:pic>
        <p:nvPicPr>
          <p:cNvPr id="10" name="产品能力_第一页第二页音频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223875" y="3634740"/>
            <a:ext cx="495300" cy="4953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>
              <a:defRPr/>
            </a:pPr>
            <a:fld id="{48F63A3B-78C7-47BE-AE5E-E10140E04643}" type="slidenum">
              <a:rPr lang="en-US" sz="213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US" sz="213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11"/>
          <p:cNvSpPr txBox="1"/>
          <p:nvPr/>
        </p:nvSpPr>
        <p:spPr>
          <a:xfrm>
            <a:off x="5730844" y="1875490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1"/>
          <p:cNvSpPr txBox="1"/>
          <p:nvPr>
            <p:custDataLst>
              <p:tags r:id="rId1"/>
            </p:custDataLst>
          </p:nvPr>
        </p:nvSpPr>
        <p:spPr>
          <a:xfrm>
            <a:off x="7078052" y="1801995"/>
            <a:ext cx="2263467" cy="3981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1、产品背景</a:t>
            </a:r>
            <a:endParaRPr lang="en-US" altLang="zh-CN" sz="2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H="1">
            <a:off x="6114273" y="2533427"/>
            <a:ext cx="7452" cy="38404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 rot="5400000">
            <a:off x="5672513" y="1423516"/>
            <a:ext cx="1093044" cy="1302568"/>
            <a:chOff x="2118676" y="1475656"/>
            <a:chExt cx="1656506" cy="1974038"/>
          </a:xfrm>
        </p:grpSpPr>
        <p:cxnSp>
          <p:nvCxnSpPr>
            <p:cNvPr id="19" name="直接连接符 18"/>
            <p:cNvCxnSpPr/>
            <p:nvPr>
              <p:custDataLst>
                <p:tags r:id="rId4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>
              <p:custDataLst>
                <p:tags r:id="rId5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Picture 9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0401" y="1409915"/>
            <a:ext cx="4764772" cy="381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>
            <p:custDataLst>
              <p:tags r:id="rId7"/>
            </p:custDataLst>
          </p:nvPr>
        </p:nvGrpSpPr>
        <p:grpSpPr>
          <a:xfrm>
            <a:off x="5614800" y="1590983"/>
            <a:ext cx="960000" cy="960000"/>
            <a:chOff x="852535" y="3352311"/>
            <a:chExt cx="1338975" cy="1338801"/>
          </a:xfrm>
        </p:grpSpPr>
        <p:grpSp>
          <p:nvGrpSpPr>
            <p:cNvPr id="29" name="组合 28"/>
            <p:cNvGrpSpPr/>
            <p:nvPr/>
          </p:nvGrpSpPr>
          <p:grpSpPr>
            <a:xfrm>
              <a:off x="852535" y="3352311"/>
              <a:ext cx="1338975" cy="1338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96"/>
              <p:cNvSpPr/>
              <p:nvPr>
                <p:custDataLst>
                  <p:tags r:id="rId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0" name="Picture 7" descr="彩色logo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92"/>
            <a:stretch>
              <a:fillRect/>
            </a:stretch>
          </p:blipFill>
          <p:spPr bwMode="auto">
            <a:xfrm>
              <a:off x="1025517" y="3535936"/>
              <a:ext cx="99301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标题 11"/>
          <p:cNvSpPr txBox="1"/>
          <p:nvPr/>
        </p:nvSpPr>
        <p:spPr>
          <a:xfrm>
            <a:off x="5767547" y="3237823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12"/>
            </p:custDataLst>
          </p:nvPr>
        </p:nvGrpSpPr>
        <p:grpSpPr>
          <a:xfrm rot="5400000">
            <a:off x="5728334" y="2828432"/>
            <a:ext cx="1093044" cy="1302568"/>
            <a:chOff x="2118676" y="1475656"/>
            <a:chExt cx="1656506" cy="1974038"/>
          </a:xfrm>
        </p:grpSpPr>
        <p:cxnSp>
          <p:nvCxnSpPr>
            <p:cNvPr id="48" name="直接连接符 47"/>
            <p:cNvCxnSpPr/>
            <p:nvPr>
              <p:custDataLst>
                <p:tags r:id="rId13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>
              <p:custDataLst>
                <p:tags r:id="rId14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15"/>
            </p:custDataLst>
          </p:nvPr>
        </p:nvGrpSpPr>
        <p:grpSpPr>
          <a:xfrm>
            <a:off x="5676143" y="2987093"/>
            <a:ext cx="960000" cy="960000"/>
            <a:chOff x="2172225" y="-2068441"/>
            <a:chExt cx="1106591" cy="1106447"/>
          </a:xfrm>
        </p:grpSpPr>
        <p:grpSp>
          <p:nvGrpSpPr>
            <p:cNvPr id="51" name="组合 50"/>
            <p:cNvGrpSpPr/>
            <p:nvPr/>
          </p:nvGrpSpPr>
          <p:grpSpPr>
            <a:xfrm>
              <a:off x="2172225" y="-2068441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96"/>
              <p:cNvSpPr/>
              <p:nvPr>
                <p:custDataLst>
                  <p:tags r:id="rId16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2397139" y="-1815563"/>
              <a:ext cx="700321" cy="600690"/>
              <a:chOff x="5084763" y="971550"/>
              <a:chExt cx="323850" cy="277813"/>
            </a:xfrm>
            <a:solidFill>
              <a:srgbClr val="C00000"/>
            </a:solidFill>
          </p:grpSpPr>
          <p:sp>
            <p:nvSpPr>
              <p:cNvPr id="53" name="Freeform 301"/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302"/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303"/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标题 11"/>
          <p:cNvSpPr txBox="1"/>
          <p:nvPr>
            <p:custDataLst>
              <p:tags r:id="rId21"/>
            </p:custDataLst>
          </p:nvPr>
        </p:nvSpPr>
        <p:spPr>
          <a:xfrm>
            <a:off x="7078053" y="3226843"/>
            <a:ext cx="3135300" cy="45864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、产品介绍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>
            <p:custDataLst>
              <p:tags r:id="rId22"/>
            </p:custDataLst>
          </p:nvPr>
        </p:nvCxnSpPr>
        <p:spPr>
          <a:xfrm>
            <a:off x="6171133" y="3978744"/>
            <a:ext cx="0" cy="33200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标题 11"/>
          <p:cNvSpPr txBox="1"/>
          <p:nvPr/>
        </p:nvSpPr>
        <p:spPr>
          <a:xfrm>
            <a:off x="5752618" y="4666789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1"/>
          <p:cNvSpPr txBox="1"/>
          <p:nvPr>
            <p:custDataLst>
              <p:tags r:id="rId23"/>
            </p:custDataLst>
          </p:nvPr>
        </p:nvSpPr>
        <p:spPr>
          <a:xfrm>
            <a:off x="7059935" y="4657842"/>
            <a:ext cx="2427453" cy="3981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、场景演示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>
            <p:custDataLst>
              <p:tags r:id="rId24"/>
            </p:custDataLst>
          </p:nvPr>
        </p:nvGrpSpPr>
        <p:grpSpPr>
          <a:xfrm rot="5400000">
            <a:off x="5713405" y="4242875"/>
            <a:ext cx="1093044" cy="1302568"/>
            <a:chOff x="2118676" y="1475656"/>
            <a:chExt cx="1656506" cy="1974038"/>
          </a:xfrm>
        </p:grpSpPr>
        <p:cxnSp>
          <p:nvCxnSpPr>
            <p:cNvPr id="63" name="直接连接符 62"/>
            <p:cNvCxnSpPr/>
            <p:nvPr>
              <p:custDataLst>
                <p:tags r:id="rId25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弧形 63"/>
            <p:cNvSpPr/>
            <p:nvPr>
              <p:custDataLst>
                <p:tags r:id="rId26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27"/>
            </p:custDataLst>
          </p:nvPr>
        </p:nvGrpSpPr>
        <p:grpSpPr>
          <a:xfrm>
            <a:off x="5661213" y="4394643"/>
            <a:ext cx="960000" cy="960000"/>
            <a:chOff x="8911938" y="5856752"/>
            <a:chExt cx="845449" cy="845339"/>
          </a:xfrm>
        </p:grpSpPr>
        <p:grpSp>
          <p:nvGrpSpPr>
            <p:cNvPr id="66" name="组合 65"/>
            <p:cNvGrpSpPr/>
            <p:nvPr/>
          </p:nvGrpSpPr>
          <p:grpSpPr>
            <a:xfrm>
              <a:off x="8911938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102"/>
              <p:cNvSpPr/>
              <p:nvPr>
                <p:custDataLst>
                  <p:tags r:id="rId2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椭圆 68"/>
              <p:cNvSpPr/>
              <p:nvPr>
                <p:custDataLst>
                  <p:tags r:id="rId29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85"/>
            <p:cNvSpPr/>
            <p:nvPr>
              <p:custDataLst>
                <p:tags r:id="rId30"/>
              </p:custDataLst>
            </p:nvPr>
          </p:nvSpPr>
          <p:spPr bwMode="auto">
            <a:xfrm>
              <a:off x="9110737" y="6095151"/>
              <a:ext cx="509927" cy="390894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609600">
                <a:defRPr/>
              </a:pPr>
              <a:endParaRPr lang="zh-CN" altLang="en-US"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第九页">
            <a:hlinkClick r:id="" action="ppaction://media"/>
          </p:cNvPr>
          <p:cNvPicPr/>
          <p:nvPr>
            <a:audioFile r:link="rId31"/>
            <p:extLst>
              <p:ext uri="{DAA4B4D4-6D71-4841-9C94-3DE7FCFB9230}">
                <p14:media xmlns:p14="http://schemas.microsoft.com/office/powerpoint/2010/main" r:embed="rId32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2192000" y="429196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</a:t>
            </a:r>
            <a:r>
              <a:rPr lang="zh-CN" altLang="en-US" sz="2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物流、仓储、销售系统进行数据治理的场景演示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99540" y="1344930"/>
            <a:ext cx="99796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场景说明：某制造企业的存在一套老旧物流仓储系统，近年来，随着行业的快速发展和市场竞争的加剧，企业开始数字化转型，开始建设数据治理业务。经前期需求调研发现目前存在以下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问题：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1" name="组合 200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506706" y="2448560"/>
            <a:ext cx="325417" cy="355600"/>
            <a:chOff x="647700" y="137160"/>
            <a:chExt cx="9461500" cy="10339070"/>
          </a:xfrm>
        </p:grpSpPr>
        <p:sp>
          <p:nvSpPr>
            <p:cNvPr id="202" name="椭圆 201"/>
            <p:cNvSpPr/>
            <p:nvPr>
              <p:custDataLst>
                <p:tags r:id="rId4"/>
              </p:custDataLst>
            </p:nvPr>
          </p:nvSpPr>
          <p:spPr>
            <a:xfrm>
              <a:off x="1557020" y="10293350"/>
              <a:ext cx="7840980" cy="1828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>
              <p:custDataLst>
                <p:tags r:id="rId5"/>
              </p:custDataLst>
            </p:nvPr>
          </p:nvSpPr>
          <p:spPr>
            <a:xfrm>
              <a:off x="647700" y="137160"/>
              <a:ext cx="9461500" cy="88011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>
              <p:custDataLst>
                <p:tags r:id="rId6"/>
              </p:custDataLst>
            </p:nvPr>
          </p:nvSpPr>
          <p:spPr>
            <a:xfrm>
              <a:off x="1167130" y="594360"/>
              <a:ext cx="8422640" cy="78867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>
              <p:custDataLst>
                <p:tags r:id="rId7"/>
              </p:custDataLst>
            </p:nvPr>
          </p:nvSpPr>
          <p:spPr>
            <a:xfrm>
              <a:off x="1502410" y="900430"/>
              <a:ext cx="7752080" cy="72517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82"/>
            <p:cNvSpPr/>
            <p:nvPr>
              <p:custDataLst>
                <p:tags r:id="rId8"/>
              </p:custDataLst>
            </p:nvPr>
          </p:nvSpPr>
          <p:spPr>
            <a:xfrm>
              <a:off x="4117340" y="8779510"/>
              <a:ext cx="2520951" cy="1605281"/>
            </a:xfrm>
            <a:custGeom>
              <a:avLst/>
              <a:gdLst/>
              <a:ahLst/>
              <a:cxnLst/>
              <a:rect l="0" t="0" r="0" b="0"/>
              <a:pathLst>
                <a:path w="2520951" h="1605281">
                  <a:moveTo>
                    <a:pt x="0" y="0"/>
                  </a:moveTo>
                  <a:lnTo>
                    <a:pt x="1261110" y="1605280"/>
                  </a:lnTo>
                  <a:lnTo>
                    <a:pt x="2520950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PA_ImportSvg_636991326095170606"/>
            <p:cNvSpPr/>
            <p:nvPr>
              <p:custDataLst>
                <p:tags r:id="rId9"/>
              </p:custDataLst>
            </p:nvPr>
          </p:nvSpPr>
          <p:spPr>
            <a:xfrm>
              <a:off x="2870200" y="1582420"/>
              <a:ext cx="2506981" cy="5880101"/>
            </a:xfrm>
            <a:custGeom>
              <a:avLst/>
              <a:gdLst/>
              <a:ahLst/>
              <a:cxnLst/>
              <a:rect l="l" t="t" r="r" b="b"/>
              <a:pathLst>
                <a:path w="2506981" h="5880101">
                  <a:moveTo>
                    <a:pt x="2506980" y="2025650"/>
                  </a:moveTo>
                  <a:lnTo>
                    <a:pt x="2506980" y="3915410"/>
                  </a:lnTo>
                  <a:cubicBezTo>
                    <a:pt x="2506980" y="4344670"/>
                    <a:pt x="2489200" y="4655820"/>
                    <a:pt x="2454910" y="4853940"/>
                  </a:cubicBezTo>
                  <a:cubicBezTo>
                    <a:pt x="2418080" y="5048250"/>
                    <a:pt x="2345690" y="5232400"/>
                    <a:pt x="2236470" y="5402580"/>
                  </a:cubicBezTo>
                  <a:cubicBezTo>
                    <a:pt x="2124710" y="5574030"/>
                    <a:pt x="1993900" y="5697220"/>
                    <a:pt x="1837690" y="5768340"/>
                  </a:cubicBezTo>
                  <a:cubicBezTo>
                    <a:pt x="1681480" y="5844540"/>
                    <a:pt x="1508760" y="5880100"/>
                    <a:pt x="1311910" y="5880100"/>
                  </a:cubicBezTo>
                  <a:cubicBezTo>
                    <a:pt x="1056640" y="5880100"/>
                    <a:pt x="845820" y="5840730"/>
                    <a:pt x="676910" y="5764530"/>
                  </a:cubicBezTo>
                  <a:cubicBezTo>
                    <a:pt x="509270" y="5684520"/>
                    <a:pt x="375920" y="5565140"/>
                    <a:pt x="275590" y="5398770"/>
                  </a:cubicBezTo>
                  <a:cubicBezTo>
                    <a:pt x="175260" y="5231130"/>
                    <a:pt x="105410" y="5060950"/>
                    <a:pt x="63500" y="4878070"/>
                  </a:cubicBezTo>
                  <a:cubicBezTo>
                    <a:pt x="21590" y="4695190"/>
                    <a:pt x="0" y="4404360"/>
                    <a:pt x="0" y="4006850"/>
                  </a:cubicBezTo>
                  <a:lnTo>
                    <a:pt x="0" y="2025650"/>
                  </a:lnTo>
                  <a:cubicBezTo>
                    <a:pt x="0" y="1504950"/>
                    <a:pt x="33020" y="1115060"/>
                    <a:pt x="100330" y="855980"/>
                  </a:cubicBezTo>
                  <a:cubicBezTo>
                    <a:pt x="167623" y="596896"/>
                    <a:pt x="300990" y="389890"/>
                    <a:pt x="501650" y="234950"/>
                  </a:cubicBezTo>
                  <a:cubicBezTo>
                    <a:pt x="702309" y="80010"/>
                    <a:pt x="946150" y="0"/>
                    <a:pt x="1233170" y="0"/>
                  </a:cubicBezTo>
                  <a:cubicBezTo>
                    <a:pt x="1466850" y="0"/>
                    <a:pt x="1673860" y="55880"/>
                    <a:pt x="1859280" y="162560"/>
                  </a:cubicBezTo>
                  <a:cubicBezTo>
                    <a:pt x="2044700" y="270510"/>
                    <a:pt x="2180589" y="405130"/>
                    <a:pt x="2272030" y="560070"/>
                  </a:cubicBezTo>
                  <a:cubicBezTo>
                    <a:pt x="2363476" y="715006"/>
                    <a:pt x="2425700" y="890270"/>
                    <a:pt x="2457450" y="1089660"/>
                  </a:cubicBezTo>
                  <a:cubicBezTo>
                    <a:pt x="2490470" y="1285240"/>
                    <a:pt x="2506980" y="1596390"/>
                    <a:pt x="2506980" y="2025650"/>
                  </a:cubicBezTo>
                  <a:close/>
                  <a:moveTo>
                    <a:pt x="1443990" y="1551940"/>
                  </a:moveTo>
                  <a:cubicBezTo>
                    <a:pt x="1443990" y="1249680"/>
                    <a:pt x="1432560" y="1062990"/>
                    <a:pt x="1410970" y="986790"/>
                  </a:cubicBezTo>
                  <a:cubicBezTo>
                    <a:pt x="1389379" y="910590"/>
                    <a:pt x="1338580" y="871220"/>
                    <a:pt x="1257300" y="871220"/>
                  </a:cubicBezTo>
                  <a:cubicBezTo>
                    <a:pt x="1178560" y="871220"/>
                    <a:pt x="1126490" y="910590"/>
                    <a:pt x="1101090" y="990600"/>
                  </a:cubicBezTo>
                  <a:cubicBezTo>
                    <a:pt x="1076960" y="1070610"/>
                    <a:pt x="1061720" y="1257300"/>
                    <a:pt x="1061720" y="1548130"/>
                  </a:cubicBezTo>
                  <a:lnTo>
                    <a:pt x="1061720" y="4309110"/>
                  </a:lnTo>
                  <a:cubicBezTo>
                    <a:pt x="1061720" y="4639310"/>
                    <a:pt x="1073150" y="4834890"/>
                    <a:pt x="1098550" y="4902200"/>
                  </a:cubicBezTo>
                  <a:cubicBezTo>
                    <a:pt x="1120140" y="4969510"/>
                    <a:pt x="1174750" y="5001260"/>
                    <a:pt x="1252220" y="5001260"/>
                  </a:cubicBezTo>
                  <a:cubicBezTo>
                    <a:pt x="1330960" y="5001260"/>
                    <a:pt x="1383030" y="4961891"/>
                    <a:pt x="1408430" y="4881880"/>
                  </a:cubicBezTo>
                  <a:cubicBezTo>
                    <a:pt x="1432560" y="4801871"/>
                    <a:pt x="1445260" y="4622800"/>
                    <a:pt x="1445260" y="4348480"/>
                  </a:cubicBezTo>
                  <a:lnTo>
                    <a:pt x="1445260" y="155194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8" name="任意多边形: 形状 86"/>
            <p:cNvSpPr/>
            <p:nvPr>
              <p:custDataLst>
                <p:tags r:id="rId10"/>
              </p:custDataLst>
            </p:nvPr>
          </p:nvSpPr>
          <p:spPr>
            <a:xfrm>
              <a:off x="786130" y="347091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solidFill>
              <a:srgbClr val="469D9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: 形状 87"/>
            <p:cNvSpPr/>
            <p:nvPr>
              <p:custDataLst>
                <p:tags r:id="rId11"/>
              </p:custDataLst>
            </p:nvPr>
          </p:nvSpPr>
          <p:spPr>
            <a:xfrm>
              <a:off x="5477510" y="1593850"/>
              <a:ext cx="1836421" cy="5758181"/>
            </a:xfrm>
            <a:custGeom>
              <a:avLst/>
              <a:gdLst/>
              <a:ahLst/>
              <a:cxnLst/>
              <a:rect l="0" t="0" r="0" b="0"/>
              <a:pathLst>
                <a:path w="1836421" h="5758181">
                  <a:moveTo>
                    <a:pt x="1836420" y="146050"/>
                  </a:moveTo>
                  <a:lnTo>
                    <a:pt x="1836420" y="5613400"/>
                  </a:lnTo>
                  <a:cubicBezTo>
                    <a:pt x="1836420" y="5693410"/>
                    <a:pt x="1789430" y="5758180"/>
                    <a:pt x="1729740" y="5758180"/>
                  </a:cubicBezTo>
                  <a:lnTo>
                    <a:pt x="857250" y="5758180"/>
                  </a:lnTo>
                  <a:cubicBezTo>
                    <a:pt x="797560" y="5758180"/>
                    <a:pt x="750570" y="5693411"/>
                    <a:pt x="750570" y="5613400"/>
                  </a:cubicBezTo>
                  <a:lnTo>
                    <a:pt x="750570" y="2670810"/>
                  </a:lnTo>
                  <a:cubicBezTo>
                    <a:pt x="750570" y="2225040"/>
                    <a:pt x="742950" y="1957070"/>
                    <a:pt x="726440" y="1866900"/>
                  </a:cubicBezTo>
                  <a:cubicBezTo>
                    <a:pt x="709924" y="1776731"/>
                    <a:pt x="665480" y="1708150"/>
                    <a:pt x="593090" y="1662430"/>
                  </a:cubicBezTo>
                  <a:cubicBezTo>
                    <a:pt x="520700" y="1616710"/>
                    <a:pt x="358140" y="1593850"/>
                    <a:pt x="106680" y="1593850"/>
                  </a:cubicBezTo>
                  <a:lnTo>
                    <a:pt x="106680" y="1593850"/>
                  </a:lnTo>
                  <a:cubicBezTo>
                    <a:pt x="46990" y="1593850"/>
                    <a:pt x="0" y="1529080"/>
                    <a:pt x="0" y="1449070"/>
                  </a:cubicBezTo>
                  <a:lnTo>
                    <a:pt x="0" y="1037590"/>
                  </a:lnTo>
                  <a:cubicBezTo>
                    <a:pt x="0" y="970280"/>
                    <a:pt x="34290" y="913130"/>
                    <a:pt x="83820" y="896620"/>
                  </a:cubicBezTo>
                  <a:cubicBezTo>
                    <a:pt x="549910" y="745490"/>
                    <a:pt x="911860" y="462280"/>
                    <a:pt x="1168401" y="50800"/>
                  </a:cubicBezTo>
                  <a:cubicBezTo>
                    <a:pt x="1188720" y="17780"/>
                    <a:pt x="1219201" y="1270"/>
                    <a:pt x="1249681" y="1270"/>
                  </a:cubicBezTo>
                  <a:lnTo>
                    <a:pt x="1731011" y="1270"/>
                  </a:lnTo>
                  <a:cubicBezTo>
                    <a:pt x="1789430" y="0"/>
                    <a:pt x="1836420" y="66040"/>
                    <a:pt x="1836420" y="14605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>
              <p:custDataLst>
                <p:tags r:id="rId12"/>
              </p:custDataLst>
            </p:nvPr>
          </p:nvSpPr>
          <p:spPr>
            <a:xfrm>
              <a:off x="1691640" y="138430"/>
              <a:ext cx="7373620" cy="4869180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1" name="组合 210"/>
          <p:cNvGrpSpPr>
            <a:grpSpLocks noChangeAspect="1"/>
          </p:cNvGrpSpPr>
          <p:nvPr>
            <p:custDataLst>
              <p:tags r:id="rId13"/>
            </p:custDataLst>
          </p:nvPr>
        </p:nvGrpSpPr>
        <p:grpSpPr>
          <a:xfrm>
            <a:off x="1512406" y="3078480"/>
            <a:ext cx="314019" cy="355600"/>
            <a:chOff x="736600" y="138430"/>
            <a:chExt cx="9207500" cy="10426700"/>
          </a:xfrm>
        </p:grpSpPr>
        <p:sp>
          <p:nvSpPr>
            <p:cNvPr id="212" name="椭圆 211"/>
            <p:cNvSpPr/>
            <p:nvPr>
              <p:custDataLst>
                <p:tags r:id="rId14"/>
              </p:custDataLst>
            </p:nvPr>
          </p:nvSpPr>
          <p:spPr>
            <a:xfrm>
              <a:off x="1621790" y="10379710"/>
              <a:ext cx="7630160" cy="18542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>
              <p:custDataLst>
                <p:tags r:id="rId15"/>
              </p:custDataLst>
            </p:nvPr>
          </p:nvSpPr>
          <p:spPr>
            <a:xfrm>
              <a:off x="736600" y="138430"/>
              <a:ext cx="9207500" cy="887475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>
              <p:custDataLst>
                <p:tags r:id="rId16"/>
              </p:custDataLst>
            </p:nvPr>
          </p:nvSpPr>
          <p:spPr>
            <a:xfrm>
              <a:off x="1206500" y="631190"/>
              <a:ext cx="8267700" cy="788924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>
              <p:custDataLst>
                <p:tags r:id="rId17"/>
              </p:custDataLst>
            </p:nvPr>
          </p:nvSpPr>
          <p:spPr>
            <a:xfrm>
              <a:off x="1535430" y="937260"/>
              <a:ext cx="7609840" cy="725424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6" name="任意多边形: 形状 98"/>
            <p:cNvSpPr/>
            <p:nvPr>
              <p:custDataLst>
                <p:tags r:id="rId18"/>
              </p:custDataLst>
            </p:nvPr>
          </p:nvSpPr>
          <p:spPr>
            <a:xfrm>
              <a:off x="4113530" y="8853170"/>
              <a:ext cx="2453641" cy="1619251"/>
            </a:xfrm>
            <a:custGeom>
              <a:avLst/>
              <a:gdLst/>
              <a:ahLst/>
              <a:cxnLst/>
              <a:rect l="0" t="0" r="0" b="0"/>
              <a:pathLst>
                <a:path w="2453641" h="1619251">
                  <a:moveTo>
                    <a:pt x="0" y="0"/>
                  </a:moveTo>
                  <a:lnTo>
                    <a:pt x="1226820" y="1619250"/>
                  </a:lnTo>
                  <a:lnTo>
                    <a:pt x="2453640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PA_ImportSvg_636991326096078177"/>
            <p:cNvSpPr/>
            <p:nvPr>
              <p:custDataLst>
                <p:tags r:id="rId19"/>
              </p:custDataLst>
            </p:nvPr>
          </p:nvSpPr>
          <p:spPr>
            <a:xfrm>
              <a:off x="2966720" y="1722120"/>
              <a:ext cx="2294891" cy="5535931"/>
            </a:xfrm>
            <a:custGeom>
              <a:avLst/>
              <a:gdLst/>
              <a:ahLst/>
              <a:cxnLst/>
              <a:rect l="l" t="t" r="r" b="b"/>
              <a:pathLst>
                <a:path w="2294891" h="5535931">
                  <a:moveTo>
                    <a:pt x="2294890" y="1906270"/>
                  </a:moveTo>
                  <a:lnTo>
                    <a:pt x="2294890" y="3685540"/>
                  </a:lnTo>
                  <a:cubicBezTo>
                    <a:pt x="2294890" y="4090670"/>
                    <a:pt x="2279650" y="4382770"/>
                    <a:pt x="2246630" y="4569460"/>
                  </a:cubicBezTo>
                  <a:cubicBezTo>
                    <a:pt x="2213610" y="4753610"/>
                    <a:pt x="2147570" y="4925060"/>
                    <a:pt x="2047240" y="5086350"/>
                  </a:cubicBezTo>
                  <a:cubicBezTo>
                    <a:pt x="1944370" y="5247641"/>
                    <a:pt x="1824990" y="5363210"/>
                    <a:pt x="1681480" y="5430520"/>
                  </a:cubicBezTo>
                  <a:cubicBezTo>
                    <a:pt x="1537970" y="5501640"/>
                    <a:pt x="1380490" y="5535930"/>
                    <a:pt x="1201420" y="5535930"/>
                  </a:cubicBezTo>
                  <a:cubicBezTo>
                    <a:pt x="969010" y="5535930"/>
                    <a:pt x="774700" y="5499100"/>
                    <a:pt x="621030" y="5426710"/>
                  </a:cubicBezTo>
                  <a:cubicBezTo>
                    <a:pt x="467360" y="5351780"/>
                    <a:pt x="345440" y="5240020"/>
                    <a:pt x="252730" y="5082541"/>
                  </a:cubicBezTo>
                  <a:cubicBezTo>
                    <a:pt x="161290" y="4925060"/>
                    <a:pt x="96520" y="4763771"/>
                    <a:pt x="58420" y="4592321"/>
                  </a:cubicBezTo>
                  <a:cubicBezTo>
                    <a:pt x="20320" y="4419600"/>
                    <a:pt x="0" y="4146550"/>
                    <a:pt x="0" y="3771900"/>
                  </a:cubicBezTo>
                  <a:lnTo>
                    <a:pt x="0" y="1906270"/>
                  </a:lnTo>
                  <a:cubicBezTo>
                    <a:pt x="0" y="1416050"/>
                    <a:pt x="30480" y="1047750"/>
                    <a:pt x="91440" y="805180"/>
                  </a:cubicBezTo>
                  <a:cubicBezTo>
                    <a:pt x="152400" y="561340"/>
                    <a:pt x="275590" y="367030"/>
                    <a:pt x="459740" y="220980"/>
                  </a:cubicBezTo>
                  <a:cubicBezTo>
                    <a:pt x="643890" y="74930"/>
                    <a:pt x="866140" y="0"/>
                    <a:pt x="1129030" y="0"/>
                  </a:cubicBezTo>
                  <a:cubicBezTo>
                    <a:pt x="1343660" y="0"/>
                    <a:pt x="1532890" y="52070"/>
                    <a:pt x="1701800" y="153670"/>
                  </a:cubicBezTo>
                  <a:cubicBezTo>
                    <a:pt x="1870710" y="255270"/>
                    <a:pt x="1995170" y="382270"/>
                    <a:pt x="2080260" y="528320"/>
                  </a:cubicBezTo>
                  <a:cubicBezTo>
                    <a:pt x="2165361" y="674364"/>
                    <a:pt x="2221230" y="839470"/>
                    <a:pt x="2249170" y="1026160"/>
                  </a:cubicBezTo>
                  <a:cubicBezTo>
                    <a:pt x="2279650" y="1210310"/>
                    <a:pt x="2294890" y="1502410"/>
                    <a:pt x="2294890" y="1906270"/>
                  </a:cubicBezTo>
                  <a:close/>
                  <a:moveTo>
                    <a:pt x="1320800" y="1460500"/>
                  </a:moveTo>
                  <a:cubicBezTo>
                    <a:pt x="1320800" y="1176020"/>
                    <a:pt x="1310640" y="999490"/>
                    <a:pt x="1290320" y="928370"/>
                  </a:cubicBezTo>
                  <a:cubicBezTo>
                    <a:pt x="1270000" y="857250"/>
                    <a:pt x="1224280" y="819150"/>
                    <a:pt x="1149350" y="819150"/>
                  </a:cubicBezTo>
                  <a:cubicBezTo>
                    <a:pt x="1078230" y="819150"/>
                    <a:pt x="1028700" y="855980"/>
                    <a:pt x="1005840" y="930910"/>
                  </a:cubicBezTo>
                  <a:cubicBezTo>
                    <a:pt x="982980" y="1005840"/>
                    <a:pt x="970280" y="1182370"/>
                    <a:pt x="970280" y="1455420"/>
                  </a:cubicBezTo>
                  <a:lnTo>
                    <a:pt x="970280" y="4055110"/>
                  </a:lnTo>
                  <a:cubicBezTo>
                    <a:pt x="970280" y="4366260"/>
                    <a:pt x="980440" y="4549140"/>
                    <a:pt x="1003300" y="4613910"/>
                  </a:cubicBezTo>
                  <a:cubicBezTo>
                    <a:pt x="1023621" y="4677410"/>
                    <a:pt x="1071880" y="4707890"/>
                    <a:pt x="1144271" y="4707890"/>
                  </a:cubicBezTo>
                  <a:cubicBezTo>
                    <a:pt x="1216661" y="4707890"/>
                    <a:pt x="1264921" y="4671060"/>
                    <a:pt x="1287780" y="4596130"/>
                  </a:cubicBezTo>
                  <a:cubicBezTo>
                    <a:pt x="1310645" y="4521202"/>
                    <a:pt x="1320800" y="4352290"/>
                    <a:pt x="1320800" y="4094480"/>
                  </a:cubicBezTo>
                  <a:lnTo>
                    <a:pt x="1320800" y="146050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8" name="任意多边形: 形状 102"/>
            <p:cNvSpPr/>
            <p:nvPr>
              <p:custDataLst>
                <p:tags r:id="rId20"/>
              </p:custDataLst>
            </p:nvPr>
          </p:nvSpPr>
          <p:spPr>
            <a:xfrm>
              <a:off x="872490" y="350012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solidFill>
              <a:srgbClr val="469D9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: 形状 103"/>
            <p:cNvSpPr/>
            <p:nvPr>
              <p:custDataLst>
                <p:tags r:id="rId21"/>
              </p:custDataLst>
            </p:nvPr>
          </p:nvSpPr>
          <p:spPr>
            <a:xfrm>
              <a:off x="5488940" y="1725930"/>
              <a:ext cx="2153921" cy="5411471"/>
            </a:xfrm>
            <a:custGeom>
              <a:avLst/>
              <a:gdLst/>
              <a:ahLst/>
              <a:cxnLst/>
              <a:rect l="0" t="0" r="0" b="0"/>
              <a:pathLst>
                <a:path w="2153921" h="5411471">
                  <a:moveTo>
                    <a:pt x="2071370" y="4700270"/>
                  </a:moveTo>
                  <a:lnTo>
                    <a:pt x="2071370" y="5218430"/>
                  </a:lnTo>
                  <a:cubicBezTo>
                    <a:pt x="2071370" y="5325110"/>
                    <a:pt x="2010410" y="5411470"/>
                    <a:pt x="1934210" y="5411470"/>
                  </a:cubicBezTo>
                  <a:lnTo>
                    <a:pt x="137160" y="5411470"/>
                  </a:lnTo>
                  <a:cubicBezTo>
                    <a:pt x="60960" y="5411470"/>
                    <a:pt x="0" y="5325110"/>
                    <a:pt x="0" y="5217160"/>
                  </a:cubicBezTo>
                  <a:lnTo>
                    <a:pt x="0" y="4707890"/>
                  </a:lnTo>
                  <a:cubicBezTo>
                    <a:pt x="0" y="4672330"/>
                    <a:pt x="7620" y="4636770"/>
                    <a:pt x="20320" y="4606290"/>
                  </a:cubicBezTo>
                  <a:cubicBezTo>
                    <a:pt x="621030" y="3220720"/>
                    <a:pt x="979170" y="2362200"/>
                    <a:pt x="1093471" y="2030730"/>
                  </a:cubicBezTo>
                  <a:cubicBezTo>
                    <a:pt x="1209040" y="1695450"/>
                    <a:pt x="1267461" y="1433830"/>
                    <a:pt x="1267461" y="1244600"/>
                  </a:cubicBezTo>
                  <a:cubicBezTo>
                    <a:pt x="1267461" y="1099820"/>
                    <a:pt x="1249680" y="993140"/>
                    <a:pt x="1215391" y="922020"/>
                  </a:cubicBezTo>
                  <a:cubicBezTo>
                    <a:pt x="1179831" y="850900"/>
                    <a:pt x="1127761" y="815340"/>
                    <a:pt x="1055371" y="815340"/>
                  </a:cubicBezTo>
                  <a:cubicBezTo>
                    <a:pt x="984251" y="815340"/>
                    <a:pt x="930912" y="854710"/>
                    <a:pt x="895351" y="933450"/>
                  </a:cubicBezTo>
                  <a:cubicBezTo>
                    <a:pt x="859791" y="1012190"/>
                    <a:pt x="843281" y="1168400"/>
                    <a:pt x="843281" y="1402080"/>
                  </a:cubicBezTo>
                  <a:lnTo>
                    <a:pt x="843281" y="1715770"/>
                  </a:lnTo>
                  <a:cubicBezTo>
                    <a:pt x="843281" y="1822450"/>
                    <a:pt x="782321" y="1908810"/>
                    <a:pt x="706121" y="1908810"/>
                  </a:cubicBezTo>
                  <a:lnTo>
                    <a:pt x="137160" y="1908810"/>
                  </a:lnTo>
                  <a:cubicBezTo>
                    <a:pt x="60960" y="1908810"/>
                    <a:pt x="0" y="1822450"/>
                    <a:pt x="0" y="1715770"/>
                  </a:cubicBezTo>
                  <a:lnTo>
                    <a:pt x="0" y="1715770"/>
                  </a:lnTo>
                  <a:cubicBezTo>
                    <a:pt x="0" y="1418590"/>
                    <a:pt x="11430" y="1183640"/>
                    <a:pt x="33020" y="1012190"/>
                  </a:cubicBezTo>
                  <a:cubicBezTo>
                    <a:pt x="54610" y="840740"/>
                    <a:pt x="107950" y="671830"/>
                    <a:pt x="194310" y="505460"/>
                  </a:cubicBezTo>
                  <a:cubicBezTo>
                    <a:pt x="279401" y="339090"/>
                    <a:pt x="391160" y="213360"/>
                    <a:pt x="527051" y="128270"/>
                  </a:cubicBezTo>
                  <a:cubicBezTo>
                    <a:pt x="664210" y="43180"/>
                    <a:pt x="828041" y="0"/>
                    <a:pt x="1018540" y="0"/>
                  </a:cubicBezTo>
                  <a:cubicBezTo>
                    <a:pt x="1393190" y="0"/>
                    <a:pt x="1675130" y="130810"/>
                    <a:pt x="1866900" y="392430"/>
                  </a:cubicBezTo>
                  <a:cubicBezTo>
                    <a:pt x="2058670" y="654050"/>
                    <a:pt x="2153920" y="984250"/>
                    <a:pt x="2153920" y="1384300"/>
                  </a:cubicBezTo>
                  <a:cubicBezTo>
                    <a:pt x="2153920" y="1687830"/>
                    <a:pt x="2099310" y="2009140"/>
                    <a:pt x="1992630" y="2348230"/>
                  </a:cubicBezTo>
                  <a:cubicBezTo>
                    <a:pt x="1894840" y="2655570"/>
                    <a:pt x="1625599" y="3274060"/>
                    <a:pt x="1182370" y="4204970"/>
                  </a:cubicBezTo>
                  <a:cubicBezTo>
                    <a:pt x="1121410" y="4333240"/>
                    <a:pt x="1186180" y="4505960"/>
                    <a:pt x="1295400" y="4505960"/>
                  </a:cubicBezTo>
                  <a:lnTo>
                    <a:pt x="1932940" y="4505960"/>
                  </a:lnTo>
                  <a:cubicBezTo>
                    <a:pt x="2009140" y="4507230"/>
                    <a:pt x="2071370" y="4593590"/>
                    <a:pt x="2071370" y="470027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>
              <p:custDataLst>
                <p:tags r:id="rId22"/>
              </p:custDataLst>
            </p:nvPr>
          </p:nvSpPr>
          <p:spPr>
            <a:xfrm>
              <a:off x="1753870" y="138430"/>
              <a:ext cx="7172960" cy="4909820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220"/>
          <p:cNvGrpSpPr>
            <a:grpSpLocks noChangeAspect="1"/>
          </p:cNvGrpSpPr>
          <p:nvPr>
            <p:custDataLst>
              <p:tags r:id="rId23"/>
            </p:custDataLst>
          </p:nvPr>
        </p:nvGrpSpPr>
        <p:grpSpPr>
          <a:xfrm>
            <a:off x="1511131" y="3784600"/>
            <a:ext cx="316568" cy="355600"/>
            <a:chOff x="688340" y="107950"/>
            <a:chExt cx="9331960" cy="10482580"/>
          </a:xfrm>
        </p:grpSpPr>
        <p:sp>
          <p:nvSpPr>
            <p:cNvPr id="222" name="椭圆 221"/>
            <p:cNvSpPr/>
            <p:nvPr>
              <p:custDataLst>
                <p:tags r:id="rId24"/>
              </p:custDataLst>
            </p:nvPr>
          </p:nvSpPr>
          <p:spPr>
            <a:xfrm>
              <a:off x="1586230" y="10405110"/>
              <a:ext cx="7731759" cy="18542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3" name="椭圆 222"/>
            <p:cNvSpPr/>
            <p:nvPr>
              <p:custDataLst>
                <p:tags r:id="rId25"/>
              </p:custDataLst>
            </p:nvPr>
          </p:nvSpPr>
          <p:spPr>
            <a:xfrm>
              <a:off x="688340" y="107950"/>
              <a:ext cx="9331960" cy="892302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>
              <p:custDataLst>
                <p:tags r:id="rId26"/>
              </p:custDataLst>
            </p:nvPr>
          </p:nvSpPr>
          <p:spPr>
            <a:xfrm>
              <a:off x="1223010" y="593090"/>
              <a:ext cx="8262620" cy="795274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>
              <p:custDataLst>
                <p:tags r:id="rId27"/>
              </p:custDataLst>
            </p:nvPr>
          </p:nvSpPr>
          <p:spPr>
            <a:xfrm>
              <a:off x="1551940" y="902970"/>
              <a:ext cx="7604760" cy="7310119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114"/>
            <p:cNvSpPr/>
            <p:nvPr>
              <p:custDataLst>
                <p:tags r:id="rId28"/>
              </p:custDataLst>
            </p:nvPr>
          </p:nvSpPr>
          <p:spPr>
            <a:xfrm>
              <a:off x="4112260" y="8869680"/>
              <a:ext cx="2485391" cy="1628141"/>
            </a:xfrm>
            <a:custGeom>
              <a:avLst/>
              <a:gdLst/>
              <a:ahLst/>
              <a:cxnLst/>
              <a:rect l="0" t="0" r="0" b="0"/>
              <a:pathLst>
                <a:path w="2485391" h="1628141">
                  <a:moveTo>
                    <a:pt x="0" y="0"/>
                  </a:moveTo>
                  <a:lnTo>
                    <a:pt x="1242060" y="1628140"/>
                  </a:lnTo>
                  <a:lnTo>
                    <a:pt x="2485390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PA_ImportSvg_636991326096863071"/>
            <p:cNvSpPr/>
            <p:nvPr>
              <p:custDataLst>
                <p:tags r:id="rId29"/>
              </p:custDataLst>
            </p:nvPr>
          </p:nvSpPr>
          <p:spPr>
            <a:xfrm>
              <a:off x="2981960" y="1531620"/>
              <a:ext cx="2255521" cy="5947411"/>
            </a:xfrm>
            <a:custGeom>
              <a:avLst/>
              <a:gdLst/>
              <a:ahLst/>
              <a:cxnLst/>
              <a:rect l="l" t="t" r="r" b="b"/>
              <a:pathLst>
                <a:path w="2255521" h="5947411">
                  <a:moveTo>
                    <a:pt x="2255520" y="2048510"/>
                  </a:moveTo>
                  <a:lnTo>
                    <a:pt x="2255520" y="3959860"/>
                  </a:lnTo>
                  <a:cubicBezTo>
                    <a:pt x="2255520" y="4394200"/>
                    <a:pt x="2240280" y="4707890"/>
                    <a:pt x="2207260" y="4909820"/>
                  </a:cubicBezTo>
                  <a:cubicBezTo>
                    <a:pt x="2174240" y="5106670"/>
                    <a:pt x="2109470" y="5292090"/>
                    <a:pt x="2011680" y="5464810"/>
                  </a:cubicBezTo>
                  <a:cubicBezTo>
                    <a:pt x="1911350" y="5637530"/>
                    <a:pt x="1793240" y="5761991"/>
                    <a:pt x="1652270" y="5834380"/>
                  </a:cubicBezTo>
                  <a:cubicBezTo>
                    <a:pt x="1511300" y="5910580"/>
                    <a:pt x="1356360" y="5947410"/>
                    <a:pt x="1179830" y="5947410"/>
                  </a:cubicBezTo>
                  <a:cubicBezTo>
                    <a:pt x="951230" y="5947410"/>
                    <a:pt x="760730" y="5906770"/>
                    <a:pt x="609600" y="5830570"/>
                  </a:cubicBezTo>
                  <a:cubicBezTo>
                    <a:pt x="458470" y="5750560"/>
                    <a:pt x="339090" y="5629910"/>
                    <a:pt x="247650" y="5461000"/>
                  </a:cubicBezTo>
                  <a:cubicBezTo>
                    <a:pt x="156207" y="5292092"/>
                    <a:pt x="93980" y="5119370"/>
                    <a:pt x="57150" y="4933950"/>
                  </a:cubicBezTo>
                  <a:cubicBezTo>
                    <a:pt x="19050" y="4748530"/>
                    <a:pt x="0" y="4455160"/>
                    <a:pt x="0" y="4052571"/>
                  </a:cubicBezTo>
                  <a:lnTo>
                    <a:pt x="0" y="2048510"/>
                  </a:lnTo>
                  <a:cubicBezTo>
                    <a:pt x="0" y="1521460"/>
                    <a:pt x="30480" y="1126490"/>
                    <a:pt x="90170" y="864870"/>
                  </a:cubicBezTo>
                  <a:cubicBezTo>
                    <a:pt x="149860" y="603250"/>
                    <a:pt x="270510" y="393700"/>
                    <a:pt x="452120" y="237490"/>
                  </a:cubicBezTo>
                  <a:cubicBezTo>
                    <a:pt x="632460" y="80010"/>
                    <a:pt x="850900" y="0"/>
                    <a:pt x="1109980" y="0"/>
                  </a:cubicBezTo>
                  <a:cubicBezTo>
                    <a:pt x="1320800" y="0"/>
                    <a:pt x="1506220" y="55880"/>
                    <a:pt x="1672590" y="165100"/>
                  </a:cubicBezTo>
                  <a:cubicBezTo>
                    <a:pt x="1837690" y="274320"/>
                    <a:pt x="1960880" y="410210"/>
                    <a:pt x="2044700" y="567690"/>
                  </a:cubicBezTo>
                  <a:cubicBezTo>
                    <a:pt x="2127250" y="725170"/>
                    <a:pt x="2183130" y="901700"/>
                    <a:pt x="2209800" y="1102360"/>
                  </a:cubicBezTo>
                  <a:cubicBezTo>
                    <a:pt x="2240280" y="1299210"/>
                    <a:pt x="2255520" y="1614170"/>
                    <a:pt x="2255520" y="2048510"/>
                  </a:cubicBezTo>
                  <a:close/>
                  <a:moveTo>
                    <a:pt x="1299210" y="1569720"/>
                  </a:moveTo>
                  <a:cubicBezTo>
                    <a:pt x="1299210" y="1263650"/>
                    <a:pt x="1289050" y="1074420"/>
                    <a:pt x="1268730" y="998220"/>
                  </a:cubicBezTo>
                  <a:cubicBezTo>
                    <a:pt x="1248410" y="922020"/>
                    <a:pt x="1203960" y="881380"/>
                    <a:pt x="1130300" y="881380"/>
                  </a:cubicBezTo>
                  <a:cubicBezTo>
                    <a:pt x="1060450" y="881380"/>
                    <a:pt x="1012190" y="922020"/>
                    <a:pt x="989330" y="1002030"/>
                  </a:cubicBezTo>
                  <a:cubicBezTo>
                    <a:pt x="966470" y="1082040"/>
                    <a:pt x="953770" y="1271270"/>
                    <a:pt x="953770" y="1565910"/>
                  </a:cubicBezTo>
                  <a:lnTo>
                    <a:pt x="953770" y="4358640"/>
                  </a:lnTo>
                  <a:cubicBezTo>
                    <a:pt x="953770" y="4692650"/>
                    <a:pt x="963930" y="4889500"/>
                    <a:pt x="986790" y="4958080"/>
                  </a:cubicBezTo>
                  <a:cubicBezTo>
                    <a:pt x="1007110" y="5026660"/>
                    <a:pt x="1054100" y="5058410"/>
                    <a:pt x="1125220" y="5058410"/>
                  </a:cubicBezTo>
                  <a:cubicBezTo>
                    <a:pt x="1195070" y="5058410"/>
                    <a:pt x="1243330" y="5017770"/>
                    <a:pt x="1266190" y="4937760"/>
                  </a:cubicBezTo>
                  <a:cubicBezTo>
                    <a:pt x="1289050" y="4857750"/>
                    <a:pt x="1299210" y="4676140"/>
                    <a:pt x="1299210" y="4398010"/>
                  </a:cubicBezTo>
                  <a:lnTo>
                    <a:pt x="1299210" y="156972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8" name="任意多边形: 形状 118"/>
            <p:cNvSpPr/>
            <p:nvPr>
              <p:custDataLst>
                <p:tags r:id="rId30"/>
              </p:custDataLst>
            </p:nvPr>
          </p:nvSpPr>
          <p:spPr>
            <a:xfrm>
              <a:off x="826770" y="348742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solidFill>
              <a:srgbClr val="469D9E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119"/>
            <p:cNvSpPr/>
            <p:nvPr>
              <p:custDataLst>
                <p:tags r:id="rId31"/>
              </p:custDataLst>
            </p:nvPr>
          </p:nvSpPr>
          <p:spPr>
            <a:xfrm>
              <a:off x="5524500" y="1457960"/>
              <a:ext cx="2146301" cy="6019801"/>
            </a:xfrm>
            <a:custGeom>
              <a:avLst/>
              <a:gdLst/>
              <a:ahLst/>
              <a:cxnLst/>
              <a:rect l="0" t="0" r="0" b="0"/>
              <a:pathLst>
                <a:path w="2146301" h="6019801">
                  <a:moveTo>
                    <a:pt x="1736090" y="2625090"/>
                  </a:moveTo>
                  <a:cubicBezTo>
                    <a:pt x="1874520" y="2698750"/>
                    <a:pt x="1977390" y="2820670"/>
                    <a:pt x="2044700" y="2988310"/>
                  </a:cubicBezTo>
                  <a:cubicBezTo>
                    <a:pt x="2112010" y="3155950"/>
                    <a:pt x="2146300" y="3550920"/>
                    <a:pt x="2146300" y="4170680"/>
                  </a:cubicBezTo>
                  <a:cubicBezTo>
                    <a:pt x="2146300" y="4631690"/>
                    <a:pt x="2113280" y="4988560"/>
                    <a:pt x="2047240" y="5242560"/>
                  </a:cubicBezTo>
                  <a:cubicBezTo>
                    <a:pt x="1981200" y="5496560"/>
                    <a:pt x="1866900" y="5689601"/>
                    <a:pt x="1704340" y="5821680"/>
                  </a:cubicBezTo>
                  <a:cubicBezTo>
                    <a:pt x="1541780" y="5953760"/>
                    <a:pt x="1333500" y="6019800"/>
                    <a:pt x="1080770" y="6019800"/>
                  </a:cubicBezTo>
                  <a:cubicBezTo>
                    <a:pt x="792480" y="6019800"/>
                    <a:pt x="566420" y="5942330"/>
                    <a:pt x="401320" y="5788660"/>
                  </a:cubicBezTo>
                  <a:cubicBezTo>
                    <a:pt x="237491" y="5634990"/>
                    <a:pt x="128270" y="5447029"/>
                    <a:pt x="77470" y="5223510"/>
                  </a:cubicBezTo>
                  <a:cubicBezTo>
                    <a:pt x="25400" y="4999990"/>
                    <a:pt x="0" y="4613910"/>
                    <a:pt x="0" y="4062730"/>
                  </a:cubicBezTo>
                  <a:lnTo>
                    <a:pt x="0" y="3604260"/>
                  </a:lnTo>
                  <a:lnTo>
                    <a:pt x="910590" y="3604260"/>
                  </a:lnTo>
                  <a:lnTo>
                    <a:pt x="910590" y="4545330"/>
                  </a:lnTo>
                  <a:cubicBezTo>
                    <a:pt x="910590" y="4795520"/>
                    <a:pt x="919480" y="4954270"/>
                    <a:pt x="938530" y="5022850"/>
                  </a:cubicBezTo>
                  <a:cubicBezTo>
                    <a:pt x="957580" y="5091430"/>
                    <a:pt x="999490" y="5124450"/>
                    <a:pt x="1062990" y="5124450"/>
                  </a:cubicBezTo>
                  <a:cubicBezTo>
                    <a:pt x="1134110" y="5124450"/>
                    <a:pt x="1179830" y="5081270"/>
                    <a:pt x="1202690" y="4996180"/>
                  </a:cubicBezTo>
                  <a:cubicBezTo>
                    <a:pt x="1225550" y="4909820"/>
                    <a:pt x="1236980" y="4686300"/>
                    <a:pt x="1236980" y="4324350"/>
                  </a:cubicBezTo>
                  <a:lnTo>
                    <a:pt x="1236980" y="3924300"/>
                  </a:lnTo>
                  <a:cubicBezTo>
                    <a:pt x="1236980" y="3702050"/>
                    <a:pt x="1221740" y="3540760"/>
                    <a:pt x="1189990" y="3437890"/>
                  </a:cubicBezTo>
                  <a:cubicBezTo>
                    <a:pt x="1158240" y="3335020"/>
                    <a:pt x="1111250" y="3267710"/>
                    <a:pt x="1050290" y="3235960"/>
                  </a:cubicBezTo>
                  <a:cubicBezTo>
                    <a:pt x="1016000" y="3218180"/>
                    <a:pt x="962660" y="3204210"/>
                    <a:pt x="891540" y="3194050"/>
                  </a:cubicBezTo>
                  <a:cubicBezTo>
                    <a:pt x="779780" y="3178810"/>
                    <a:pt x="692150" y="3028950"/>
                    <a:pt x="692150" y="2846070"/>
                  </a:cubicBezTo>
                  <a:lnTo>
                    <a:pt x="692150" y="2684780"/>
                  </a:lnTo>
                  <a:cubicBezTo>
                    <a:pt x="692150" y="2495550"/>
                    <a:pt x="784860" y="2340610"/>
                    <a:pt x="901700" y="2332990"/>
                  </a:cubicBezTo>
                  <a:cubicBezTo>
                    <a:pt x="998220" y="2326640"/>
                    <a:pt x="1061720" y="2315210"/>
                    <a:pt x="1093470" y="2298700"/>
                  </a:cubicBezTo>
                  <a:cubicBezTo>
                    <a:pt x="1144270" y="2272030"/>
                    <a:pt x="1181100" y="2214880"/>
                    <a:pt x="1203960" y="2127250"/>
                  </a:cubicBezTo>
                  <a:cubicBezTo>
                    <a:pt x="1226820" y="2039620"/>
                    <a:pt x="1238250" y="1901190"/>
                    <a:pt x="1238250" y="1711960"/>
                  </a:cubicBezTo>
                  <a:lnTo>
                    <a:pt x="1238250" y="1390650"/>
                  </a:lnTo>
                  <a:cubicBezTo>
                    <a:pt x="1238250" y="1187450"/>
                    <a:pt x="1225550" y="1054100"/>
                    <a:pt x="1198880" y="990600"/>
                  </a:cubicBezTo>
                  <a:cubicBezTo>
                    <a:pt x="1172211" y="925830"/>
                    <a:pt x="1131570" y="894080"/>
                    <a:pt x="1075690" y="894080"/>
                  </a:cubicBezTo>
                  <a:cubicBezTo>
                    <a:pt x="1012190" y="894080"/>
                    <a:pt x="969010" y="928370"/>
                    <a:pt x="946150" y="995680"/>
                  </a:cubicBezTo>
                  <a:cubicBezTo>
                    <a:pt x="923290" y="1064260"/>
                    <a:pt x="910590" y="1209040"/>
                    <a:pt x="910590" y="1430020"/>
                  </a:cubicBezTo>
                  <a:lnTo>
                    <a:pt x="910590" y="1907540"/>
                  </a:lnTo>
                  <a:lnTo>
                    <a:pt x="0" y="1907540"/>
                  </a:lnTo>
                  <a:lnTo>
                    <a:pt x="0" y="1413510"/>
                  </a:lnTo>
                  <a:cubicBezTo>
                    <a:pt x="0" y="859790"/>
                    <a:pt x="80010" y="486410"/>
                    <a:pt x="238760" y="292100"/>
                  </a:cubicBezTo>
                  <a:cubicBezTo>
                    <a:pt x="397510" y="97790"/>
                    <a:pt x="651510" y="0"/>
                    <a:pt x="998220" y="0"/>
                  </a:cubicBezTo>
                  <a:cubicBezTo>
                    <a:pt x="1432560" y="0"/>
                    <a:pt x="1727200" y="134620"/>
                    <a:pt x="1880870" y="403860"/>
                  </a:cubicBezTo>
                  <a:cubicBezTo>
                    <a:pt x="2035810" y="673100"/>
                    <a:pt x="2113280" y="1047750"/>
                    <a:pt x="2113280" y="1526540"/>
                  </a:cubicBezTo>
                  <a:cubicBezTo>
                    <a:pt x="2113280" y="1850390"/>
                    <a:pt x="2085339" y="2085340"/>
                    <a:pt x="2029460" y="2228850"/>
                  </a:cubicBezTo>
                  <a:cubicBezTo>
                    <a:pt x="1973580" y="2373630"/>
                    <a:pt x="1875790" y="2505710"/>
                    <a:pt x="1736090" y="262509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>
              <p:custDataLst>
                <p:tags r:id="rId32"/>
              </p:custDataLst>
            </p:nvPr>
          </p:nvSpPr>
          <p:spPr>
            <a:xfrm>
              <a:off x="1719580" y="109220"/>
              <a:ext cx="7269481" cy="4935220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1" name="组合 230"/>
          <p:cNvGrpSpPr>
            <a:grpSpLocks noChangeAspect="1"/>
          </p:cNvGrpSpPr>
          <p:nvPr>
            <p:custDataLst>
              <p:tags r:id="rId33"/>
            </p:custDataLst>
          </p:nvPr>
        </p:nvGrpSpPr>
        <p:grpSpPr>
          <a:xfrm>
            <a:off x="1508393" y="4731385"/>
            <a:ext cx="322045" cy="355600"/>
            <a:chOff x="673100" y="176530"/>
            <a:chExt cx="9385300" cy="10363200"/>
          </a:xfrm>
        </p:grpSpPr>
        <p:sp>
          <p:nvSpPr>
            <p:cNvPr id="232" name="椭圆 231"/>
            <p:cNvSpPr/>
            <p:nvPr>
              <p:custDataLst>
                <p:tags r:id="rId34"/>
              </p:custDataLst>
            </p:nvPr>
          </p:nvSpPr>
          <p:spPr>
            <a:xfrm>
              <a:off x="1574800" y="10356850"/>
              <a:ext cx="7777480" cy="1828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3" name="椭圆 232"/>
            <p:cNvSpPr/>
            <p:nvPr>
              <p:custDataLst>
                <p:tags r:id="rId35"/>
              </p:custDataLst>
            </p:nvPr>
          </p:nvSpPr>
          <p:spPr>
            <a:xfrm>
              <a:off x="673100" y="176530"/>
              <a:ext cx="9385300" cy="882142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>
              <p:custDataLst>
                <p:tags r:id="rId36"/>
              </p:custDataLst>
            </p:nvPr>
          </p:nvSpPr>
          <p:spPr>
            <a:xfrm>
              <a:off x="1117600" y="654050"/>
              <a:ext cx="8496300" cy="786638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>
              <p:custDataLst>
                <p:tags r:id="rId37"/>
              </p:custDataLst>
            </p:nvPr>
          </p:nvSpPr>
          <p:spPr>
            <a:xfrm>
              <a:off x="1455420" y="960120"/>
              <a:ext cx="7820660" cy="723138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: 形状 131"/>
            <p:cNvSpPr/>
            <p:nvPr>
              <p:custDataLst>
                <p:tags r:id="rId38"/>
              </p:custDataLst>
            </p:nvPr>
          </p:nvSpPr>
          <p:spPr>
            <a:xfrm>
              <a:off x="4116070" y="8839200"/>
              <a:ext cx="2499361" cy="1609091"/>
            </a:xfrm>
            <a:custGeom>
              <a:avLst/>
              <a:gdLst/>
              <a:ahLst/>
              <a:cxnLst/>
              <a:rect l="0" t="0" r="0" b="0"/>
              <a:pathLst>
                <a:path w="2499361" h="1609091">
                  <a:moveTo>
                    <a:pt x="0" y="0"/>
                  </a:moveTo>
                  <a:lnTo>
                    <a:pt x="1249680" y="1609090"/>
                  </a:lnTo>
                  <a:lnTo>
                    <a:pt x="2499360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PA_ImportSvg_636991326099216768"/>
            <p:cNvSpPr/>
            <p:nvPr>
              <p:custDataLst>
                <p:tags r:id="rId39"/>
              </p:custDataLst>
            </p:nvPr>
          </p:nvSpPr>
          <p:spPr>
            <a:xfrm>
              <a:off x="2954020" y="1658620"/>
              <a:ext cx="2324101" cy="5829301"/>
            </a:xfrm>
            <a:custGeom>
              <a:avLst/>
              <a:gdLst/>
              <a:ahLst/>
              <a:cxnLst/>
              <a:rect l="l" t="t" r="r" b="b"/>
              <a:pathLst>
                <a:path w="2324101" h="5829301">
                  <a:moveTo>
                    <a:pt x="2324100" y="2006600"/>
                  </a:moveTo>
                  <a:lnTo>
                    <a:pt x="2324100" y="3879850"/>
                  </a:lnTo>
                  <a:cubicBezTo>
                    <a:pt x="2324100" y="4305300"/>
                    <a:pt x="2308860" y="4613910"/>
                    <a:pt x="2274570" y="4810760"/>
                  </a:cubicBezTo>
                  <a:cubicBezTo>
                    <a:pt x="2241550" y="5003800"/>
                    <a:pt x="2174240" y="5185410"/>
                    <a:pt x="2072640" y="5355591"/>
                  </a:cubicBezTo>
                  <a:cubicBezTo>
                    <a:pt x="1968500" y="5525771"/>
                    <a:pt x="1847850" y="5647691"/>
                    <a:pt x="1703070" y="5718810"/>
                  </a:cubicBezTo>
                  <a:cubicBezTo>
                    <a:pt x="1558290" y="5793741"/>
                    <a:pt x="1398270" y="5829300"/>
                    <a:pt x="1216660" y="5829300"/>
                  </a:cubicBezTo>
                  <a:cubicBezTo>
                    <a:pt x="981710" y="5829300"/>
                    <a:pt x="784860" y="5789931"/>
                    <a:pt x="628650" y="5715000"/>
                  </a:cubicBezTo>
                  <a:cubicBezTo>
                    <a:pt x="473710" y="5636260"/>
                    <a:pt x="349250" y="5518150"/>
                    <a:pt x="256540" y="5351781"/>
                  </a:cubicBezTo>
                  <a:cubicBezTo>
                    <a:pt x="163827" y="5185413"/>
                    <a:pt x="99061" y="5016500"/>
                    <a:pt x="59690" y="4834891"/>
                  </a:cubicBezTo>
                  <a:cubicBezTo>
                    <a:pt x="20320" y="4653281"/>
                    <a:pt x="0" y="4364991"/>
                    <a:pt x="0" y="3971291"/>
                  </a:cubicBezTo>
                  <a:lnTo>
                    <a:pt x="0" y="2006600"/>
                  </a:lnTo>
                  <a:cubicBezTo>
                    <a:pt x="0" y="1489710"/>
                    <a:pt x="30480" y="1103630"/>
                    <a:pt x="92711" y="847090"/>
                  </a:cubicBezTo>
                  <a:cubicBezTo>
                    <a:pt x="154962" y="590555"/>
                    <a:pt x="279400" y="386080"/>
                    <a:pt x="464821" y="232410"/>
                  </a:cubicBezTo>
                  <a:cubicBezTo>
                    <a:pt x="651511" y="78740"/>
                    <a:pt x="876300" y="0"/>
                    <a:pt x="1143000" y="0"/>
                  </a:cubicBezTo>
                  <a:cubicBezTo>
                    <a:pt x="1360171" y="0"/>
                    <a:pt x="1551941" y="54610"/>
                    <a:pt x="1722121" y="161290"/>
                  </a:cubicBezTo>
                  <a:cubicBezTo>
                    <a:pt x="1892300" y="267970"/>
                    <a:pt x="2019300" y="401320"/>
                    <a:pt x="2105661" y="556260"/>
                  </a:cubicBezTo>
                  <a:cubicBezTo>
                    <a:pt x="2190751" y="709930"/>
                    <a:pt x="2247901" y="883920"/>
                    <a:pt x="2275841" y="1080770"/>
                  </a:cubicBezTo>
                  <a:cubicBezTo>
                    <a:pt x="2308860" y="1272540"/>
                    <a:pt x="2324100" y="1579880"/>
                    <a:pt x="2324100" y="2006600"/>
                  </a:cubicBezTo>
                  <a:close/>
                  <a:moveTo>
                    <a:pt x="1337310" y="1536700"/>
                  </a:moveTo>
                  <a:cubicBezTo>
                    <a:pt x="1337310" y="1236980"/>
                    <a:pt x="1327150" y="1051560"/>
                    <a:pt x="1306830" y="976630"/>
                  </a:cubicBezTo>
                  <a:cubicBezTo>
                    <a:pt x="1286510" y="901700"/>
                    <a:pt x="1239520" y="862330"/>
                    <a:pt x="1164590" y="862330"/>
                  </a:cubicBezTo>
                  <a:cubicBezTo>
                    <a:pt x="1092200" y="862330"/>
                    <a:pt x="1042670" y="901700"/>
                    <a:pt x="1019810" y="980440"/>
                  </a:cubicBezTo>
                  <a:cubicBezTo>
                    <a:pt x="996950" y="1059180"/>
                    <a:pt x="982980" y="1244600"/>
                    <a:pt x="982980" y="1532890"/>
                  </a:cubicBezTo>
                  <a:lnTo>
                    <a:pt x="982980" y="4269740"/>
                  </a:lnTo>
                  <a:cubicBezTo>
                    <a:pt x="982980" y="4597400"/>
                    <a:pt x="993140" y="4790440"/>
                    <a:pt x="1016000" y="4857750"/>
                  </a:cubicBezTo>
                  <a:cubicBezTo>
                    <a:pt x="1036320" y="4925060"/>
                    <a:pt x="1085850" y="4956810"/>
                    <a:pt x="1158240" y="4956810"/>
                  </a:cubicBezTo>
                  <a:cubicBezTo>
                    <a:pt x="1230630" y="4956810"/>
                    <a:pt x="1280160" y="4917440"/>
                    <a:pt x="1303020" y="4838700"/>
                  </a:cubicBezTo>
                  <a:cubicBezTo>
                    <a:pt x="1325880" y="4759960"/>
                    <a:pt x="1336040" y="4582160"/>
                    <a:pt x="1336040" y="4310380"/>
                  </a:cubicBezTo>
                  <a:lnTo>
                    <a:pt x="1337310" y="153670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任意多边形: 形状 135"/>
            <p:cNvSpPr/>
            <p:nvPr>
              <p:custDataLst>
                <p:tags r:id="rId40"/>
              </p:custDataLst>
            </p:nvPr>
          </p:nvSpPr>
          <p:spPr>
            <a:xfrm>
              <a:off x="811530" y="351663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solidFill>
              <a:srgbClr val="469D9E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PA_ImportSvg_636991326099835392"/>
            <p:cNvSpPr/>
            <p:nvPr>
              <p:custDataLst>
                <p:tags r:id="rId41"/>
              </p:custDataLst>
            </p:nvPr>
          </p:nvSpPr>
          <p:spPr>
            <a:xfrm>
              <a:off x="5502909" y="1799590"/>
              <a:ext cx="2227581" cy="5576569"/>
            </a:xfrm>
            <a:custGeom>
              <a:avLst/>
              <a:gdLst/>
              <a:ahLst/>
              <a:cxnLst/>
              <a:rect l="l" t="t" r="r" b="b"/>
              <a:pathLst>
                <a:path w="2227581" h="5576569">
                  <a:moveTo>
                    <a:pt x="1971041" y="92710"/>
                  </a:moveTo>
                  <a:lnTo>
                    <a:pt x="1971041" y="3550920"/>
                  </a:lnTo>
                  <a:cubicBezTo>
                    <a:pt x="1971041" y="3601720"/>
                    <a:pt x="1997711" y="3643630"/>
                    <a:pt x="2030731" y="3643630"/>
                  </a:cubicBezTo>
                  <a:lnTo>
                    <a:pt x="2167891" y="3643630"/>
                  </a:lnTo>
                  <a:cubicBezTo>
                    <a:pt x="2200911" y="3643630"/>
                    <a:pt x="2227581" y="3685540"/>
                    <a:pt x="2227581" y="3736340"/>
                  </a:cubicBezTo>
                  <a:lnTo>
                    <a:pt x="2227581" y="4502149"/>
                  </a:lnTo>
                  <a:cubicBezTo>
                    <a:pt x="2227581" y="4552949"/>
                    <a:pt x="2200911" y="4594859"/>
                    <a:pt x="2167891" y="4594859"/>
                  </a:cubicBezTo>
                  <a:lnTo>
                    <a:pt x="2030731" y="4594859"/>
                  </a:lnTo>
                  <a:cubicBezTo>
                    <a:pt x="1997711" y="4594859"/>
                    <a:pt x="1971041" y="4636769"/>
                    <a:pt x="1971041" y="4687569"/>
                  </a:cubicBezTo>
                  <a:lnTo>
                    <a:pt x="1971041" y="5483859"/>
                  </a:lnTo>
                  <a:cubicBezTo>
                    <a:pt x="1971041" y="5534659"/>
                    <a:pt x="1944371" y="5576569"/>
                    <a:pt x="1911351" y="5576569"/>
                  </a:cubicBezTo>
                  <a:lnTo>
                    <a:pt x="1130301" y="5576569"/>
                  </a:lnTo>
                  <a:cubicBezTo>
                    <a:pt x="1097281" y="5576569"/>
                    <a:pt x="1070611" y="5534659"/>
                    <a:pt x="1070611" y="5483859"/>
                  </a:cubicBezTo>
                  <a:lnTo>
                    <a:pt x="1070611" y="4687569"/>
                  </a:lnTo>
                  <a:cubicBezTo>
                    <a:pt x="1070611" y="4636769"/>
                    <a:pt x="1043941" y="4594859"/>
                    <a:pt x="1010921" y="4594859"/>
                  </a:cubicBezTo>
                  <a:lnTo>
                    <a:pt x="59691" y="4594859"/>
                  </a:lnTo>
                  <a:cubicBezTo>
                    <a:pt x="26671" y="4594859"/>
                    <a:pt x="0" y="4552949"/>
                    <a:pt x="0" y="4502149"/>
                  </a:cubicBezTo>
                  <a:lnTo>
                    <a:pt x="0" y="3658869"/>
                  </a:lnTo>
                  <a:cubicBezTo>
                    <a:pt x="0" y="3648710"/>
                    <a:pt x="1271" y="3638549"/>
                    <a:pt x="2541" y="3629660"/>
                  </a:cubicBezTo>
                  <a:lnTo>
                    <a:pt x="764541" y="63500"/>
                  </a:lnTo>
                  <a:cubicBezTo>
                    <a:pt x="772161" y="25400"/>
                    <a:pt x="795021" y="0"/>
                    <a:pt x="821691" y="0"/>
                  </a:cubicBezTo>
                  <a:lnTo>
                    <a:pt x="1912621" y="0"/>
                  </a:lnTo>
                  <a:cubicBezTo>
                    <a:pt x="1943101" y="0"/>
                    <a:pt x="1971041" y="40640"/>
                    <a:pt x="1971041" y="92710"/>
                  </a:cubicBezTo>
                  <a:close/>
                  <a:moveTo>
                    <a:pt x="1069341" y="3550920"/>
                  </a:moveTo>
                  <a:lnTo>
                    <a:pt x="1069341" y="1995170"/>
                  </a:lnTo>
                  <a:cubicBezTo>
                    <a:pt x="1069341" y="1885950"/>
                    <a:pt x="969011" y="1866900"/>
                    <a:pt x="951231" y="1972310"/>
                  </a:cubicBezTo>
                  <a:lnTo>
                    <a:pt x="689611" y="3528060"/>
                  </a:lnTo>
                  <a:cubicBezTo>
                    <a:pt x="679451" y="3586480"/>
                    <a:pt x="708661" y="3643630"/>
                    <a:pt x="748031" y="3643630"/>
                  </a:cubicBezTo>
                  <a:lnTo>
                    <a:pt x="1009651" y="3643630"/>
                  </a:lnTo>
                  <a:cubicBezTo>
                    <a:pt x="1042671" y="3643630"/>
                    <a:pt x="1069341" y="3601720"/>
                    <a:pt x="1069341" y="355092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>
              <p:custDataLst>
                <p:tags r:id="rId42"/>
              </p:custDataLst>
            </p:nvPr>
          </p:nvSpPr>
          <p:spPr>
            <a:xfrm>
              <a:off x="1709420" y="176530"/>
              <a:ext cx="7312660" cy="4879340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>
            <a:grpSpLocks noChangeAspect="1"/>
          </p:cNvGrpSpPr>
          <p:nvPr>
            <p:custDataLst>
              <p:tags r:id="rId43"/>
            </p:custDataLst>
          </p:nvPr>
        </p:nvGrpSpPr>
        <p:grpSpPr>
          <a:xfrm>
            <a:off x="1510411" y="5601970"/>
            <a:ext cx="318009" cy="355600"/>
            <a:chOff x="660400" y="111760"/>
            <a:chExt cx="9347200" cy="10452100"/>
          </a:xfrm>
        </p:grpSpPr>
        <p:sp>
          <p:nvSpPr>
            <p:cNvPr id="242" name="椭圆 241"/>
            <p:cNvSpPr/>
            <p:nvPr>
              <p:custDataLst>
                <p:tags r:id="rId44"/>
              </p:custDataLst>
            </p:nvPr>
          </p:nvSpPr>
          <p:spPr>
            <a:xfrm>
              <a:off x="1560830" y="10380980"/>
              <a:ext cx="7744459" cy="1828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3" name="椭圆 242"/>
            <p:cNvSpPr/>
            <p:nvPr>
              <p:custDataLst>
                <p:tags r:id="rId45"/>
              </p:custDataLst>
            </p:nvPr>
          </p:nvSpPr>
          <p:spPr>
            <a:xfrm>
              <a:off x="660400" y="113030"/>
              <a:ext cx="9347200" cy="889762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>
              <p:custDataLst>
                <p:tags r:id="rId46"/>
              </p:custDataLst>
            </p:nvPr>
          </p:nvSpPr>
          <p:spPr>
            <a:xfrm>
              <a:off x="1092200" y="501650"/>
              <a:ext cx="8483600" cy="812038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>
              <p:custDataLst>
                <p:tags r:id="rId47"/>
              </p:custDataLst>
            </p:nvPr>
          </p:nvSpPr>
          <p:spPr>
            <a:xfrm>
              <a:off x="1428750" y="817880"/>
              <a:ext cx="7810500" cy="7465059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6" name="任意多边形: 形状 152"/>
            <p:cNvSpPr/>
            <p:nvPr>
              <p:custDataLst>
                <p:tags r:id="rId48"/>
              </p:custDataLst>
            </p:nvPr>
          </p:nvSpPr>
          <p:spPr>
            <a:xfrm>
              <a:off x="4089400" y="8849360"/>
              <a:ext cx="2490471" cy="1623061"/>
            </a:xfrm>
            <a:custGeom>
              <a:avLst/>
              <a:gdLst/>
              <a:ahLst/>
              <a:cxnLst/>
              <a:rect l="0" t="0" r="0" b="0"/>
              <a:pathLst>
                <a:path w="2490471" h="1623061">
                  <a:moveTo>
                    <a:pt x="0" y="0"/>
                  </a:moveTo>
                  <a:lnTo>
                    <a:pt x="1244600" y="1623060"/>
                  </a:lnTo>
                  <a:lnTo>
                    <a:pt x="2490470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PA_ImportSvg_636991326100633200"/>
            <p:cNvSpPr/>
            <p:nvPr>
              <p:custDataLst>
                <p:tags r:id="rId49"/>
              </p:custDataLst>
            </p:nvPr>
          </p:nvSpPr>
          <p:spPr>
            <a:xfrm>
              <a:off x="2867659" y="1570990"/>
              <a:ext cx="2120902" cy="5958841"/>
            </a:xfrm>
            <a:custGeom>
              <a:avLst/>
              <a:gdLst/>
              <a:ahLst/>
              <a:cxnLst/>
              <a:rect l="l" t="t" r="r" b="b"/>
              <a:pathLst>
                <a:path w="2120902" h="5958841">
                  <a:moveTo>
                    <a:pt x="2120901" y="2053590"/>
                  </a:moveTo>
                  <a:lnTo>
                    <a:pt x="2120901" y="3968750"/>
                  </a:lnTo>
                  <a:cubicBezTo>
                    <a:pt x="2120901" y="4404360"/>
                    <a:pt x="2106931" y="4718050"/>
                    <a:pt x="2075181" y="4918710"/>
                  </a:cubicBezTo>
                  <a:cubicBezTo>
                    <a:pt x="2043431" y="5116830"/>
                    <a:pt x="1983741" y="5302250"/>
                    <a:pt x="1891031" y="5473700"/>
                  </a:cubicBezTo>
                  <a:cubicBezTo>
                    <a:pt x="1797051" y="5647690"/>
                    <a:pt x="1686561" y="5773420"/>
                    <a:pt x="1553211" y="5845810"/>
                  </a:cubicBezTo>
                  <a:cubicBezTo>
                    <a:pt x="1421131" y="5920740"/>
                    <a:pt x="1273811" y="5958840"/>
                    <a:pt x="1108711" y="5958840"/>
                  </a:cubicBezTo>
                  <a:cubicBezTo>
                    <a:pt x="894081" y="5958840"/>
                    <a:pt x="715011" y="5918200"/>
                    <a:pt x="572771" y="5842000"/>
                  </a:cubicBezTo>
                  <a:cubicBezTo>
                    <a:pt x="430530" y="5760720"/>
                    <a:pt x="317500" y="5641340"/>
                    <a:pt x="232410" y="5469890"/>
                  </a:cubicBezTo>
                  <a:cubicBezTo>
                    <a:pt x="147306" y="5298448"/>
                    <a:pt x="88900" y="5126990"/>
                    <a:pt x="53340" y="4941571"/>
                  </a:cubicBezTo>
                  <a:cubicBezTo>
                    <a:pt x="19050" y="4756151"/>
                    <a:pt x="0" y="4462780"/>
                    <a:pt x="0" y="4058921"/>
                  </a:cubicBezTo>
                  <a:lnTo>
                    <a:pt x="0" y="2051050"/>
                  </a:lnTo>
                  <a:cubicBezTo>
                    <a:pt x="0" y="1522730"/>
                    <a:pt x="27940" y="1127760"/>
                    <a:pt x="85090" y="866140"/>
                  </a:cubicBezTo>
                  <a:cubicBezTo>
                    <a:pt x="142229" y="604518"/>
                    <a:pt x="255270" y="394970"/>
                    <a:pt x="425450" y="238760"/>
                  </a:cubicBezTo>
                  <a:cubicBezTo>
                    <a:pt x="595630" y="81280"/>
                    <a:pt x="800100" y="0"/>
                    <a:pt x="1042671" y="0"/>
                  </a:cubicBezTo>
                  <a:cubicBezTo>
                    <a:pt x="1240791" y="0"/>
                    <a:pt x="1416050" y="54610"/>
                    <a:pt x="1572261" y="165100"/>
                  </a:cubicBezTo>
                  <a:cubicBezTo>
                    <a:pt x="1728471" y="273050"/>
                    <a:pt x="1842771" y="411480"/>
                    <a:pt x="1921511" y="568960"/>
                  </a:cubicBezTo>
                  <a:cubicBezTo>
                    <a:pt x="1998981" y="726440"/>
                    <a:pt x="2051051" y="902970"/>
                    <a:pt x="2077721" y="1103630"/>
                  </a:cubicBezTo>
                  <a:cubicBezTo>
                    <a:pt x="2106931" y="1304290"/>
                    <a:pt x="2120901" y="1617980"/>
                    <a:pt x="2120901" y="2053590"/>
                  </a:cubicBezTo>
                  <a:close/>
                  <a:moveTo>
                    <a:pt x="1221741" y="1574800"/>
                  </a:moveTo>
                  <a:cubicBezTo>
                    <a:pt x="1221741" y="1270000"/>
                    <a:pt x="1212851" y="1078230"/>
                    <a:pt x="1193801" y="1002030"/>
                  </a:cubicBezTo>
                  <a:cubicBezTo>
                    <a:pt x="1174751" y="927100"/>
                    <a:pt x="1132841" y="885190"/>
                    <a:pt x="1064261" y="885190"/>
                  </a:cubicBezTo>
                  <a:cubicBezTo>
                    <a:pt x="998221" y="885190"/>
                    <a:pt x="953771" y="925830"/>
                    <a:pt x="932181" y="1007110"/>
                  </a:cubicBezTo>
                  <a:cubicBezTo>
                    <a:pt x="911861" y="1088390"/>
                    <a:pt x="899161" y="1277620"/>
                    <a:pt x="899161" y="1570990"/>
                  </a:cubicBezTo>
                  <a:lnTo>
                    <a:pt x="899161" y="4368800"/>
                  </a:lnTo>
                  <a:cubicBezTo>
                    <a:pt x="899161" y="4702810"/>
                    <a:pt x="908051" y="4900930"/>
                    <a:pt x="930911" y="4970780"/>
                  </a:cubicBezTo>
                  <a:cubicBezTo>
                    <a:pt x="949961" y="5040630"/>
                    <a:pt x="995681" y="5072380"/>
                    <a:pt x="1060451" y="5072380"/>
                  </a:cubicBezTo>
                  <a:cubicBezTo>
                    <a:pt x="1125221" y="5072380"/>
                    <a:pt x="1170941" y="5031740"/>
                    <a:pt x="1192531" y="4950461"/>
                  </a:cubicBezTo>
                  <a:cubicBezTo>
                    <a:pt x="1212851" y="4869181"/>
                    <a:pt x="1224281" y="4688841"/>
                    <a:pt x="1224281" y="4410711"/>
                  </a:cubicBezTo>
                  <a:lnTo>
                    <a:pt x="1221741" y="157480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8" name="任意多边形: 形状 162"/>
            <p:cNvSpPr/>
            <p:nvPr>
              <p:custDataLst>
                <p:tags r:id="rId50"/>
              </p:custDataLst>
            </p:nvPr>
          </p:nvSpPr>
          <p:spPr>
            <a:xfrm>
              <a:off x="797560" y="348234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solidFill>
              <a:srgbClr val="469D9E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165"/>
            <p:cNvSpPr/>
            <p:nvPr>
              <p:custDataLst>
                <p:tags r:id="rId51"/>
              </p:custDataLst>
            </p:nvPr>
          </p:nvSpPr>
          <p:spPr>
            <a:xfrm>
              <a:off x="5345429" y="1576070"/>
              <a:ext cx="2105661" cy="5966461"/>
            </a:xfrm>
            <a:custGeom>
              <a:avLst/>
              <a:gdLst/>
              <a:ahLst/>
              <a:cxnLst/>
              <a:rect l="0" t="0" r="0" b="0"/>
              <a:pathLst>
                <a:path w="2105661" h="5966461">
                  <a:moveTo>
                    <a:pt x="1935481" y="318770"/>
                  </a:moveTo>
                  <a:lnTo>
                    <a:pt x="1935481" y="619760"/>
                  </a:lnTo>
                  <a:cubicBezTo>
                    <a:pt x="1935481" y="796290"/>
                    <a:pt x="1873251" y="1016000"/>
                    <a:pt x="1714501" y="1064260"/>
                  </a:cubicBezTo>
                  <a:lnTo>
                    <a:pt x="1004571" y="1082040"/>
                  </a:lnTo>
                  <a:cubicBezTo>
                    <a:pt x="899161" y="1082040"/>
                    <a:pt x="849630" y="1211580"/>
                    <a:pt x="849630" y="1388110"/>
                  </a:cubicBezTo>
                  <a:lnTo>
                    <a:pt x="844551" y="1310640"/>
                  </a:lnTo>
                  <a:cubicBezTo>
                    <a:pt x="844551" y="1535430"/>
                    <a:pt x="980441" y="1695450"/>
                    <a:pt x="1104901" y="1611630"/>
                  </a:cubicBezTo>
                  <a:cubicBezTo>
                    <a:pt x="1186181" y="1557020"/>
                    <a:pt x="1275081" y="1530350"/>
                    <a:pt x="1370331" y="1530350"/>
                  </a:cubicBezTo>
                  <a:cubicBezTo>
                    <a:pt x="1612901" y="1530350"/>
                    <a:pt x="1795781" y="1643380"/>
                    <a:pt x="1920241" y="1868170"/>
                  </a:cubicBezTo>
                  <a:cubicBezTo>
                    <a:pt x="2044693" y="2092964"/>
                    <a:pt x="2105660" y="2527300"/>
                    <a:pt x="2105660" y="3168650"/>
                  </a:cubicBezTo>
                  <a:lnTo>
                    <a:pt x="2105660" y="4004310"/>
                  </a:lnTo>
                  <a:cubicBezTo>
                    <a:pt x="2105660" y="4417060"/>
                    <a:pt x="2092960" y="4724400"/>
                    <a:pt x="2068830" y="4917439"/>
                  </a:cubicBezTo>
                  <a:cubicBezTo>
                    <a:pt x="2044683" y="5110477"/>
                    <a:pt x="1993900" y="5290819"/>
                    <a:pt x="1916430" y="5454650"/>
                  </a:cubicBezTo>
                  <a:cubicBezTo>
                    <a:pt x="1838960" y="5619750"/>
                    <a:pt x="1728470" y="5746750"/>
                    <a:pt x="1588770" y="5833110"/>
                  </a:cubicBezTo>
                  <a:cubicBezTo>
                    <a:pt x="1447801" y="5919469"/>
                    <a:pt x="1277620" y="5966460"/>
                    <a:pt x="1075690" y="5966460"/>
                  </a:cubicBezTo>
                  <a:cubicBezTo>
                    <a:pt x="848360" y="5966460"/>
                    <a:pt x="648970" y="5900419"/>
                    <a:pt x="477520" y="5769610"/>
                  </a:cubicBezTo>
                  <a:cubicBezTo>
                    <a:pt x="303530" y="5640069"/>
                    <a:pt x="182880" y="5443219"/>
                    <a:pt x="109220" y="5182869"/>
                  </a:cubicBezTo>
                  <a:cubicBezTo>
                    <a:pt x="36830" y="4922519"/>
                    <a:pt x="0" y="4521199"/>
                    <a:pt x="0" y="3975099"/>
                  </a:cubicBezTo>
                  <a:lnTo>
                    <a:pt x="0" y="3975099"/>
                  </a:lnTo>
                  <a:cubicBezTo>
                    <a:pt x="0" y="3798569"/>
                    <a:pt x="85090" y="3657599"/>
                    <a:pt x="190500" y="3657599"/>
                  </a:cubicBezTo>
                  <a:lnTo>
                    <a:pt x="688340" y="3657599"/>
                  </a:lnTo>
                  <a:cubicBezTo>
                    <a:pt x="793750" y="3657599"/>
                    <a:pt x="878840" y="3798569"/>
                    <a:pt x="878840" y="3975099"/>
                  </a:cubicBezTo>
                  <a:lnTo>
                    <a:pt x="878840" y="4020819"/>
                  </a:lnTo>
                  <a:cubicBezTo>
                    <a:pt x="878840" y="4399279"/>
                    <a:pt x="887730" y="4668519"/>
                    <a:pt x="902970" y="4827269"/>
                  </a:cubicBezTo>
                  <a:cubicBezTo>
                    <a:pt x="918210" y="4986019"/>
                    <a:pt x="974090" y="5067300"/>
                    <a:pt x="1068070" y="5067300"/>
                  </a:cubicBezTo>
                  <a:cubicBezTo>
                    <a:pt x="1111250" y="5067300"/>
                    <a:pt x="1145540" y="5044440"/>
                    <a:pt x="1173480" y="4997450"/>
                  </a:cubicBezTo>
                  <a:cubicBezTo>
                    <a:pt x="1198880" y="4951730"/>
                    <a:pt x="1215390" y="4902200"/>
                    <a:pt x="1216660" y="4850130"/>
                  </a:cubicBezTo>
                  <a:cubicBezTo>
                    <a:pt x="1217930" y="4798060"/>
                    <a:pt x="1221741" y="4566920"/>
                    <a:pt x="1223010" y="4159250"/>
                  </a:cubicBezTo>
                  <a:lnTo>
                    <a:pt x="1223010" y="3001010"/>
                  </a:lnTo>
                  <a:cubicBezTo>
                    <a:pt x="1223010" y="2781300"/>
                    <a:pt x="1209041" y="2631439"/>
                    <a:pt x="1181101" y="2552700"/>
                  </a:cubicBezTo>
                  <a:cubicBezTo>
                    <a:pt x="1153160" y="2471420"/>
                    <a:pt x="1108710" y="2434590"/>
                    <a:pt x="1043941" y="2434590"/>
                  </a:cubicBezTo>
                  <a:cubicBezTo>
                    <a:pt x="1004571" y="2434590"/>
                    <a:pt x="969011" y="2454910"/>
                    <a:pt x="941071" y="2495550"/>
                  </a:cubicBezTo>
                  <a:cubicBezTo>
                    <a:pt x="913130" y="2536190"/>
                    <a:pt x="895351" y="2579370"/>
                    <a:pt x="887730" y="2628900"/>
                  </a:cubicBezTo>
                  <a:cubicBezTo>
                    <a:pt x="886460" y="2640330"/>
                    <a:pt x="883921" y="2658110"/>
                    <a:pt x="882651" y="2678430"/>
                  </a:cubicBezTo>
                  <a:cubicBezTo>
                    <a:pt x="869951" y="2837180"/>
                    <a:pt x="788671" y="2955289"/>
                    <a:pt x="693421" y="2955289"/>
                  </a:cubicBezTo>
                  <a:lnTo>
                    <a:pt x="201930" y="2955289"/>
                  </a:lnTo>
                  <a:cubicBezTo>
                    <a:pt x="93980" y="2955289"/>
                    <a:pt x="8890" y="2807969"/>
                    <a:pt x="11430" y="2631439"/>
                  </a:cubicBezTo>
                  <a:lnTo>
                    <a:pt x="40640" y="320039"/>
                  </a:lnTo>
                  <a:cubicBezTo>
                    <a:pt x="41910" y="146049"/>
                    <a:pt x="127000" y="7619"/>
                    <a:pt x="231140" y="7619"/>
                  </a:cubicBezTo>
                  <a:lnTo>
                    <a:pt x="1742441" y="7619"/>
                  </a:lnTo>
                  <a:cubicBezTo>
                    <a:pt x="1850391" y="0"/>
                    <a:pt x="1935481" y="142240"/>
                    <a:pt x="1935481" y="31877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>
              <p:custDataLst>
                <p:tags r:id="rId52"/>
              </p:custDataLst>
            </p:nvPr>
          </p:nvSpPr>
          <p:spPr>
            <a:xfrm>
              <a:off x="1692910" y="111760"/>
              <a:ext cx="7282180" cy="4925060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1" name="文本框 250"/>
          <p:cNvSpPr txBox="1"/>
          <p:nvPr>
            <p:custDataLst>
              <p:tags r:id="rId53"/>
            </p:custDataLst>
          </p:nvPr>
        </p:nvSpPr>
        <p:spPr>
          <a:xfrm>
            <a:off x="1999615" y="2411095"/>
            <a:ext cx="9547225" cy="350393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ctr">
              <a:lnSpc>
                <a:spcPct val="130000"/>
              </a:lnSpc>
              <a:spcBef>
                <a:spcPts val="2465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3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数据来源分散：各业务系统数据未做整合，形成了多个数据孤岛，无法宏观查看统一数据模型。</a:t>
            </a:r>
            <a:endParaRPr lang="zh-CN" altLang="en-US" sz="1600" spc="3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30000"/>
              </a:lnSpc>
              <a:spcBef>
                <a:spcPts val="2465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3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数据标准不统一：各个系统未建立统一的业务数据标准</a:t>
            </a:r>
            <a:endParaRPr lang="zh-CN" altLang="en-US" sz="1600" spc="3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30000"/>
              </a:lnSpc>
              <a:spcBef>
                <a:spcPts val="2465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3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数量质量差：系统间数据同步延迟导致出现的数据不一致问题，人为操作失误产生了大量脏数据，以及存在大量老旧数据未按新标准整改</a:t>
            </a:r>
            <a:endParaRPr lang="zh-CN" altLang="en-US" sz="1600" spc="3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30000"/>
              </a:lnSpc>
              <a:spcBef>
                <a:spcPts val="2465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3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数据链路不清晰：订单、库存、物流运输过程数据链路不可知，导致数据安全风险增加，不敢轻易对现存的脏错数据进行治理。</a:t>
            </a:r>
            <a:endParaRPr lang="zh-CN" altLang="en-US" sz="1600" spc="3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30000"/>
              </a:lnSpc>
              <a:spcBef>
                <a:spcPts val="2465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30" dirty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庞大数据未形成有效资产：零散数据信息未形成有体系的数据资产，为企业提供有效正式的账面价值。</a:t>
            </a:r>
            <a:endParaRPr lang="zh-CN" altLang="en-US" sz="1600" spc="30" dirty="0">
              <a:ln w="3175">
                <a:noFill/>
                <a:prstDash val="dash"/>
              </a:ln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48857" y="45490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主要建设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sp>
        <p:nvSpPr>
          <p:cNvPr id="367" name="文本框 366"/>
          <p:cNvSpPr txBox="1"/>
          <p:nvPr>
            <p:custDataLst>
              <p:tags r:id="rId3"/>
            </p:custDataLst>
          </p:nvPr>
        </p:nvSpPr>
        <p:spPr>
          <a:xfrm>
            <a:off x="1148715" y="1207770"/>
            <a:ext cx="9814560" cy="552386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0" algn="l" fontAlgn="auto">
              <a:lnSpc>
                <a:spcPct val="130000"/>
              </a:lnSpc>
              <a:spcBef>
                <a:spcPts val="755"/>
              </a:spcBef>
              <a:spcAft>
                <a:spcPts val="0"/>
              </a:spcAft>
              <a:buSzPct val="100000"/>
              <a:buNone/>
            </a:pPr>
            <a:endParaRPr lang="zh-CN" altLang="en-US" sz="1400" spc="137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6018161" y="2845163"/>
            <a:ext cx="113418" cy="113418"/>
          </a:xfrm>
          <a:prstGeom prst="ellipse">
            <a:avLst/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7206202" y="2050834"/>
            <a:ext cx="113418" cy="113418"/>
          </a:xfrm>
          <a:prstGeom prst="ellipse">
            <a:avLst/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rot="773470">
            <a:off x="4872970" y="2107543"/>
            <a:ext cx="113418" cy="113418"/>
          </a:xfrm>
          <a:prstGeom prst="ellipse">
            <a:avLst/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8" name="标题 1"/>
          <p:cNvCxnSpPr/>
          <p:nvPr/>
        </p:nvCxnSpPr>
        <p:spPr>
          <a:xfrm>
            <a:off x="7303010" y="2147642"/>
            <a:ext cx="2465147" cy="1044739"/>
          </a:xfrm>
          <a:prstGeom prst="line">
            <a:avLst/>
          </a:prstGeom>
          <a:noFill/>
          <a:ln w="12700" cap="sq">
            <a:solidFill>
              <a:schemeClr val="accent1"/>
            </a:solidFill>
            <a:prstDash val="dash"/>
            <a:miter/>
            <a:tailEnd type="triangle"/>
          </a:ln>
        </p:spPr>
      </p:cxnSp>
      <p:cxnSp>
        <p:nvCxnSpPr>
          <p:cNvPr id="19" name="标题 1"/>
          <p:cNvCxnSpPr/>
          <p:nvPr/>
        </p:nvCxnSpPr>
        <p:spPr>
          <a:xfrm flipH="1">
            <a:off x="2381584" y="2194394"/>
            <a:ext cx="2500061" cy="997987"/>
          </a:xfrm>
          <a:prstGeom prst="line">
            <a:avLst/>
          </a:prstGeom>
          <a:noFill/>
          <a:ln w="12700" cap="sq">
            <a:solidFill>
              <a:schemeClr val="accent1"/>
            </a:solidFill>
            <a:prstDash val="dash"/>
            <a:miter/>
            <a:tailEnd type="triangle"/>
          </a:ln>
        </p:spPr>
      </p:cxnSp>
      <p:grpSp>
        <p:nvGrpSpPr>
          <p:cNvPr id="54" name="组合 53"/>
          <p:cNvGrpSpPr/>
          <p:nvPr>
            <p:custDataLst>
              <p:tags r:id="rId4"/>
            </p:custDataLst>
          </p:nvPr>
        </p:nvGrpSpPr>
        <p:grpSpPr>
          <a:xfrm>
            <a:off x="798195" y="4440555"/>
            <a:ext cx="2948305" cy="2000250"/>
            <a:chOff x="1257" y="6993"/>
            <a:chExt cx="4643" cy="3150"/>
          </a:xfrm>
        </p:grpSpPr>
        <p:sp>
          <p:nvSpPr>
            <p:cNvPr id="55" name="矩形 54"/>
            <p:cNvSpPr/>
            <p:nvPr>
              <p:custDataLst>
                <p:tags r:id="rId5"/>
              </p:custDataLst>
            </p:nvPr>
          </p:nvSpPr>
          <p:spPr>
            <a:xfrm>
              <a:off x="1258" y="6993"/>
              <a:ext cx="4642" cy="3151"/>
            </a:xfrm>
            <a:prstGeom prst="rect">
              <a:avLst/>
            </a:prstGeom>
            <a:pattFill prst="dotGrid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en-US" altLang="zh-CN"/>
            </a:p>
          </p:txBody>
        </p:sp>
        <p:sp>
          <p:nvSpPr>
            <p:cNvPr id="56" name="任意多边形 55"/>
            <p:cNvSpPr/>
            <p:nvPr>
              <p:custDataLst>
                <p:tags r:id="rId6"/>
              </p:custDataLst>
            </p:nvPr>
          </p:nvSpPr>
          <p:spPr>
            <a:xfrm>
              <a:off x="1257" y="9339"/>
              <a:ext cx="823" cy="805"/>
            </a:xfrm>
            <a:custGeom>
              <a:avLst/>
              <a:gdLst>
                <a:gd name="connisteX0" fmla="*/ 0 w 522605"/>
                <a:gd name="connsiteY0" fmla="*/ 0 h 511175"/>
                <a:gd name="connisteX1" fmla="*/ 0 w 522605"/>
                <a:gd name="connsiteY1" fmla="*/ 511175 h 511175"/>
                <a:gd name="connisteX2" fmla="*/ 522605 w 522605"/>
                <a:gd name="connsiteY2" fmla="*/ 511175 h 511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22605" h="511175">
                  <a:moveTo>
                    <a:pt x="0" y="0"/>
                  </a:moveTo>
                  <a:lnTo>
                    <a:pt x="0" y="511175"/>
                  </a:lnTo>
                  <a:lnTo>
                    <a:pt x="522605" y="511175"/>
                  </a:lnTo>
                </a:path>
              </a:pathLst>
            </a:custGeom>
            <a:noFill/>
            <a:ln w="101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>
              <p:custDataLst>
                <p:tags r:id="rId7"/>
              </p:custDataLst>
            </p:nvPr>
          </p:nvSpPr>
          <p:spPr>
            <a:xfrm rot="10800000">
              <a:off x="5076" y="6993"/>
              <a:ext cx="823" cy="805"/>
            </a:xfrm>
            <a:custGeom>
              <a:avLst/>
              <a:gdLst>
                <a:gd name="connisteX0" fmla="*/ 0 w 522605"/>
                <a:gd name="connsiteY0" fmla="*/ 0 h 511175"/>
                <a:gd name="connisteX1" fmla="*/ 0 w 522605"/>
                <a:gd name="connsiteY1" fmla="*/ 511175 h 511175"/>
                <a:gd name="connisteX2" fmla="*/ 522605 w 522605"/>
                <a:gd name="connsiteY2" fmla="*/ 511175 h 511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22605" h="511175">
                  <a:moveTo>
                    <a:pt x="0" y="0"/>
                  </a:moveTo>
                  <a:lnTo>
                    <a:pt x="0" y="511175"/>
                  </a:lnTo>
                  <a:lnTo>
                    <a:pt x="522605" y="511175"/>
                  </a:lnTo>
                </a:path>
              </a:pathLst>
            </a:custGeom>
            <a:noFill/>
            <a:ln w="101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Title 6"/>
          <p:cNvSpPr txBox="1"/>
          <p:nvPr>
            <p:custDataLst>
              <p:tags r:id="rId8"/>
            </p:custDataLst>
          </p:nvPr>
        </p:nvSpPr>
        <p:spPr>
          <a:xfrm>
            <a:off x="1192203" y="4764472"/>
            <a:ext cx="2161216" cy="135255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51460" lvl="0" indent="-25146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构建数据仓库：实现数据融合与共享。</a:t>
            </a:r>
            <a:endParaRPr lang="zh-CN" altLang="en-US" sz="12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51460" lvl="0" indent="-25146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数据整合：使用ETL工具，将历史数据进行整合接入。</a:t>
            </a:r>
            <a:endParaRPr lang="zh-CN" altLang="en-US" sz="12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869940" y="3302651"/>
            <a:ext cx="2948616" cy="6186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p>
            <a:pPr algn="ctr">
              <a:lnSpc>
                <a:spcPct val="130000"/>
              </a:lnSpc>
            </a:pPr>
            <a:r>
              <a:rPr kumimoji="1" lang="en-US" altLang="zh-CN" sz="1600" b="1" dirty="0" err="1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提高报告生成效率与质量</a:t>
            </a:r>
            <a:endParaRPr kumimoji="1" lang="zh-CN" altLang="en-US" b="1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8046973" y="3525253"/>
            <a:ext cx="3442368" cy="2608847"/>
          </a:xfrm>
          <a:prstGeom prst="roundRect">
            <a:avLst>
              <a:gd name="adj" fmla="val 471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8046973" y="3192381"/>
            <a:ext cx="3442368" cy="83920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8256513" y="3302651"/>
            <a:ext cx="2948616" cy="6186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p>
            <a:pPr marL="0" lvl="0" indent="0" algn="ctr" fontAlgn="auto">
              <a:lnSpc>
                <a:spcPct val="130000"/>
              </a:lnSpc>
              <a:spcBef>
                <a:spcPts val="755"/>
              </a:spcBef>
              <a:spcAft>
                <a:spcPts val="0"/>
              </a:spcAft>
              <a:buSzPct val="100000"/>
              <a:buNone/>
            </a:pPr>
            <a:r>
              <a:rPr lang="en-US" altLang="zh-CN" sz="1600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1600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数据质量管理</a:t>
            </a:r>
            <a:endParaRPr kumimoji="1" lang="zh-CN" altLang="en-US" b="1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4353686" y="3525253"/>
            <a:ext cx="3442368" cy="2608847"/>
          </a:xfrm>
          <a:prstGeom prst="roundRect">
            <a:avLst>
              <a:gd name="adj" fmla="val 471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4353686" y="3192381"/>
            <a:ext cx="3442368" cy="83920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4563226" y="3302651"/>
            <a:ext cx="2948616" cy="6186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p>
            <a:pPr algn="ctr">
              <a:lnSpc>
                <a:spcPct val="130000"/>
              </a:lnSpc>
            </a:pPr>
            <a:r>
              <a:rPr lang="en-US" altLang="zh-CN" sz="1600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1600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统一数据标准</a:t>
            </a:r>
            <a:endParaRPr kumimoji="1" lang="zh-CN" altLang="en-US" b="1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cxnSp>
        <p:nvCxnSpPr>
          <p:cNvPr id="31" name="标题 1"/>
          <p:cNvCxnSpPr/>
          <p:nvPr/>
        </p:nvCxnSpPr>
        <p:spPr>
          <a:xfrm>
            <a:off x="6074870" y="2958581"/>
            <a:ext cx="0" cy="233800"/>
          </a:xfrm>
          <a:prstGeom prst="straightConnector1">
            <a:avLst/>
          </a:prstGeom>
          <a:noFill/>
          <a:ln w="12700" cap="sq">
            <a:solidFill>
              <a:schemeClr val="accent1"/>
            </a:solidFill>
            <a:prstDash val="dash"/>
            <a:miter/>
            <a:tailEnd type="triangle"/>
          </a:ln>
        </p:spPr>
      </p:cxnSp>
      <p:sp>
        <p:nvSpPr>
          <p:cNvPr id="32" name="标题 1"/>
          <p:cNvSpPr txBox="1"/>
          <p:nvPr/>
        </p:nvSpPr>
        <p:spPr>
          <a:xfrm>
            <a:off x="4843351" y="402175"/>
            <a:ext cx="2505296" cy="2505296"/>
          </a:xfrm>
          <a:prstGeom prst="arc">
            <a:avLst>
              <a:gd name="adj1" fmla="val 21359050"/>
              <a:gd name="adj2" fmla="val 10920703"/>
            </a:avLst>
          </a:prstGeom>
          <a:noFill/>
          <a:ln w="19050" cap="sq">
            <a:solidFill>
              <a:schemeClr val="accent1"/>
            </a:solidFill>
            <a:miter/>
            <a:headEnd type="oval" w="lg" len="lg"/>
            <a:tailEnd type="oval" w="lg" len="lg"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3" name="图片 32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9" t="2309" r="16617"/>
          <a:stretch>
            <a:fillRect/>
          </a:stretch>
        </p:blipFill>
        <p:spPr>
          <a:xfrm>
            <a:off x="5177751" y="786063"/>
            <a:ext cx="1836498" cy="1836498"/>
          </a:xfrm>
          <a:custGeom>
            <a:avLst/>
            <a:gdLst>
              <a:gd name="connsiteX0" fmla="*/ 918249 w 1836498"/>
              <a:gd name="connsiteY0" fmla="*/ 0 h 1836498"/>
              <a:gd name="connsiteX1" fmla="*/ 1836498 w 1836498"/>
              <a:gd name="connsiteY1" fmla="*/ 918249 h 1836498"/>
              <a:gd name="connsiteX2" fmla="*/ 918249 w 1836498"/>
              <a:gd name="connsiteY2" fmla="*/ 1836498 h 1836498"/>
              <a:gd name="connsiteX3" fmla="*/ 0 w 1836498"/>
              <a:gd name="connsiteY3" fmla="*/ 918249 h 1836498"/>
              <a:gd name="connsiteX4" fmla="*/ 918249 w 1836498"/>
              <a:gd name="connsiteY4" fmla="*/ 0 h 183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6498" h="1836498">
                <a:moveTo>
                  <a:pt x="918249" y="0"/>
                </a:moveTo>
                <a:cubicBezTo>
                  <a:pt x="1425384" y="0"/>
                  <a:pt x="1836498" y="411114"/>
                  <a:pt x="1836498" y="918249"/>
                </a:cubicBezTo>
                <a:cubicBezTo>
                  <a:pt x="1836498" y="1425384"/>
                  <a:pt x="1425384" y="1836498"/>
                  <a:pt x="918249" y="1836498"/>
                </a:cubicBezTo>
                <a:cubicBezTo>
                  <a:pt x="411114" y="1836498"/>
                  <a:pt x="0" y="1425384"/>
                  <a:pt x="0" y="918249"/>
                </a:cubicBezTo>
                <a:cubicBezTo>
                  <a:pt x="0" y="411114"/>
                  <a:pt x="411114" y="0"/>
                  <a:pt x="918249" y="0"/>
                </a:cubicBezTo>
                <a:close/>
              </a:path>
            </a:pathLst>
          </a:custGeom>
        </p:spPr>
      </p:pic>
      <p:sp>
        <p:nvSpPr>
          <p:cNvPr id="34" name="标题 1"/>
          <p:cNvSpPr txBox="1"/>
          <p:nvPr/>
        </p:nvSpPr>
        <p:spPr>
          <a:xfrm>
            <a:off x="660400" y="3192381"/>
            <a:ext cx="3442368" cy="83920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r>
              <a:rPr lang="en-US" altLang="zh-CN" sz="1600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1600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数据整合</a:t>
            </a:r>
            <a:endParaRPr lang="zh-CN" altLang="en-US" sz="1600" spc="137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97" name="组合 96"/>
          <p:cNvGrpSpPr/>
          <p:nvPr>
            <p:custDataLst>
              <p:tags r:id="rId10"/>
            </p:custDataLst>
          </p:nvPr>
        </p:nvGrpSpPr>
        <p:grpSpPr>
          <a:xfrm>
            <a:off x="4621530" y="4393565"/>
            <a:ext cx="2948305" cy="2000250"/>
            <a:chOff x="1257" y="6993"/>
            <a:chExt cx="4643" cy="3150"/>
          </a:xfrm>
        </p:grpSpPr>
        <p:sp>
          <p:nvSpPr>
            <p:cNvPr id="98" name="矩形 97"/>
            <p:cNvSpPr/>
            <p:nvPr>
              <p:custDataLst>
                <p:tags r:id="rId11"/>
              </p:custDataLst>
            </p:nvPr>
          </p:nvSpPr>
          <p:spPr>
            <a:xfrm>
              <a:off x="1258" y="6993"/>
              <a:ext cx="4642" cy="3151"/>
            </a:xfrm>
            <a:prstGeom prst="rect">
              <a:avLst/>
            </a:prstGeom>
            <a:pattFill prst="dotGrid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251460" lvl="0" indent="-25146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ClrTx/>
                <a:buSzPct val="80000"/>
                <a:buFont typeface="Wingdings" panose="05000000000000000000" charset="0"/>
                <a:buChar char="l"/>
              </a:pPr>
              <a:r>
                <a:rPr lang="zh-CN" altLang="en-US" sz="1200" spc="16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确立数据规范：制定标准与规范。</a:t>
              </a:r>
              <a:endPara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251460" lvl="0" indent="-25146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ClrTx/>
                <a:buSzPct val="80000"/>
                <a:buFont typeface="Wingdings" panose="05000000000000000000" charset="0"/>
                <a:buChar char="l"/>
              </a:pPr>
              <a:r>
                <a:rPr lang="zh-CN" altLang="en-US" sz="1200" spc="16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数据标准化：重塑数据，提数据之间互操作性。</a:t>
              </a:r>
              <a:endPara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/>
              <a:r>
                <a:rPr lang="en-US" altLang="zh-CN"/>
                <a:t> </a:t>
              </a:r>
              <a:endParaRPr lang="en-US" altLang="zh-CN"/>
            </a:p>
          </p:txBody>
        </p:sp>
        <p:sp>
          <p:nvSpPr>
            <p:cNvPr id="99" name="任意多边形 98"/>
            <p:cNvSpPr/>
            <p:nvPr>
              <p:custDataLst>
                <p:tags r:id="rId12"/>
              </p:custDataLst>
            </p:nvPr>
          </p:nvSpPr>
          <p:spPr>
            <a:xfrm>
              <a:off x="1257" y="9339"/>
              <a:ext cx="823" cy="805"/>
            </a:xfrm>
            <a:custGeom>
              <a:avLst/>
              <a:gdLst>
                <a:gd name="connisteX0" fmla="*/ 0 w 522605"/>
                <a:gd name="connsiteY0" fmla="*/ 0 h 511175"/>
                <a:gd name="connisteX1" fmla="*/ 0 w 522605"/>
                <a:gd name="connsiteY1" fmla="*/ 511175 h 511175"/>
                <a:gd name="connisteX2" fmla="*/ 522605 w 522605"/>
                <a:gd name="connsiteY2" fmla="*/ 511175 h 511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22605" h="511175">
                  <a:moveTo>
                    <a:pt x="0" y="0"/>
                  </a:moveTo>
                  <a:lnTo>
                    <a:pt x="0" y="511175"/>
                  </a:lnTo>
                  <a:lnTo>
                    <a:pt x="522605" y="511175"/>
                  </a:lnTo>
                </a:path>
              </a:pathLst>
            </a:custGeom>
            <a:noFill/>
            <a:ln w="101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>
              <p:custDataLst>
                <p:tags r:id="rId13"/>
              </p:custDataLst>
            </p:nvPr>
          </p:nvSpPr>
          <p:spPr>
            <a:xfrm rot="10800000">
              <a:off x="5076" y="6993"/>
              <a:ext cx="823" cy="805"/>
            </a:xfrm>
            <a:custGeom>
              <a:avLst/>
              <a:gdLst>
                <a:gd name="connisteX0" fmla="*/ 0 w 522605"/>
                <a:gd name="connsiteY0" fmla="*/ 0 h 511175"/>
                <a:gd name="connisteX1" fmla="*/ 0 w 522605"/>
                <a:gd name="connsiteY1" fmla="*/ 511175 h 511175"/>
                <a:gd name="connisteX2" fmla="*/ 522605 w 522605"/>
                <a:gd name="connsiteY2" fmla="*/ 511175 h 511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22605" h="511175">
                  <a:moveTo>
                    <a:pt x="0" y="0"/>
                  </a:moveTo>
                  <a:lnTo>
                    <a:pt x="0" y="511175"/>
                  </a:lnTo>
                  <a:lnTo>
                    <a:pt x="522605" y="511175"/>
                  </a:lnTo>
                </a:path>
              </a:pathLst>
            </a:custGeom>
            <a:noFill/>
            <a:ln w="101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>
            <p:custDataLst>
              <p:tags r:id="rId14"/>
            </p:custDataLst>
          </p:nvPr>
        </p:nvGrpSpPr>
        <p:grpSpPr>
          <a:xfrm>
            <a:off x="8255635" y="4393565"/>
            <a:ext cx="2948305" cy="2000250"/>
            <a:chOff x="1257" y="6993"/>
            <a:chExt cx="4643" cy="3150"/>
          </a:xfrm>
        </p:grpSpPr>
        <p:sp>
          <p:nvSpPr>
            <p:cNvPr id="102" name="矩形 101"/>
            <p:cNvSpPr/>
            <p:nvPr>
              <p:custDataLst>
                <p:tags r:id="rId15"/>
              </p:custDataLst>
            </p:nvPr>
          </p:nvSpPr>
          <p:spPr>
            <a:xfrm>
              <a:off x="1258" y="6993"/>
              <a:ext cx="4642" cy="3151"/>
            </a:xfrm>
            <a:prstGeom prst="rect">
              <a:avLst/>
            </a:prstGeom>
            <a:pattFill prst="dotGrid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251460" lvl="0" indent="-25146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ClrTx/>
                <a:buSzPct val="80000"/>
                <a:buFont typeface="Wingdings" panose="05000000000000000000" charset="0"/>
                <a:buChar char="l"/>
              </a:pPr>
              <a:r>
                <a:rPr lang="zh-CN" altLang="en-US" sz="1200" spc="16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数据质量监控：构建监控体系，风险提前预警。</a:t>
              </a:r>
              <a:endPara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251460" lvl="0" indent="-25146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ClrTx/>
                <a:buSzPct val="80000"/>
                <a:buFont typeface="Wingdings" panose="05000000000000000000" charset="0"/>
                <a:buChar char="l"/>
              </a:pPr>
              <a:r>
                <a:rPr lang="zh-CN" altLang="en-US" sz="1200" spc="16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数据清洗：定期净化数据，确保数据质量。</a:t>
              </a:r>
              <a:endPara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251460" lvl="0" indent="-251460" algn="l" fontAlgn="ctr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buClrTx/>
                <a:buSzPct val="80000"/>
                <a:buFont typeface="Wingdings" panose="05000000000000000000" charset="0"/>
                <a:buChar char="l"/>
              </a:pPr>
              <a:r>
                <a:rPr lang="zh-CN" altLang="en-US" sz="1200" spc="16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数据血缘分析：根据链路可视化，追溯数据流转，强化数据管理。</a:t>
              </a:r>
              <a:endParaRPr lang="zh-CN" altLang="en-US" sz="1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/>
              <a:r>
                <a:rPr lang="en-US" altLang="zh-CN"/>
                <a:t> </a:t>
              </a:r>
              <a:endParaRPr lang="en-US" altLang="zh-CN"/>
            </a:p>
          </p:txBody>
        </p:sp>
        <p:sp>
          <p:nvSpPr>
            <p:cNvPr id="103" name="任意多边形 102"/>
            <p:cNvSpPr/>
            <p:nvPr>
              <p:custDataLst>
                <p:tags r:id="rId16"/>
              </p:custDataLst>
            </p:nvPr>
          </p:nvSpPr>
          <p:spPr>
            <a:xfrm>
              <a:off x="1257" y="9339"/>
              <a:ext cx="823" cy="805"/>
            </a:xfrm>
            <a:custGeom>
              <a:avLst/>
              <a:gdLst>
                <a:gd name="connisteX0" fmla="*/ 0 w 522605"/>
                <a:gd name="connsiteY0" fmla="*/ 0 h 511175"/>
                <a:gd name="connisteX1" fmla="*/ 0 w 522605"/>
                <a:gd name="connsiteY1" fmla="*/ 511175 h 511175"/>
                <a:gd name="connisteX2" fmla="*/ 522605 w 522605"/>
                <a:gd name="connsiteY2" fmla="*/ 511175 h 511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22605" h="511175">
                  <a:moveTo>
                    <a:pt x="0" y="0"/>
                  </a:moveTo>
                  <a:lnTo>
                    <a:pt x="0" y="511175"/>
                  </a:lnTo>
                  <a:lnTo>
                    <a:pt x="522605" y="511175"/>
                  </a:lnTo>
                </a:path>
              </a:pathLst>
            </a:custGeom>
            <a:noFill/>
            <a:ln w="101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>
              <p:custDataLst>
                <p:tags r:id="rId17"/>
              </p:custDataLst>
            </p:nvPr>
          </p:nvSpPr>
          <p:spPr>
            <a:xfrm rot="10800000">
              <a:off x="5076" y="6993"/>
              <a:ext cx="823" cy="805"/>
            </a:xfrm>
            <a:custGeom>
              <a:avLst/>
              <a:gdLst>
                <a:gd name="connisteX0" fmla="*/ 0 w 522605"/>
                <a:gd name="connsiteY0" fmla="*/ 0 h 511175"/>
                <a:gd name="connisteX1" fmla="*/ 0 w 522605"/>
                <a:gd name="connsiteY1" fmla="*/ 511175 h 511175"/>
                <a:gd name="connisteX2" fmla="*/ 522605 w 522605"/>
                <a:gd name="connsiteY2" fmla="*/ 511175 h 511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22605" h="511175">
                  <a:moveTo>
                    <a:pt x="0" y="0"/>
                  </a:moveTo>
                  <a:lnTo>
                    <a:pt x="0" y="511175"/>
                  </a:lnTo>
                  <a:lnTo>
                    <a:pt x="522605" y="511175"/>
                  </a:lnTo>
                </a:path>
              </a:pathLst>
            </a:custGeom>
            <a:noFill/>
            <a:ln w="101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" name="第十页">
            <a:hlinkClick r:id="" action="ppaction://media"/>
          </p:cNvPr>
          <p:cNvPicPr/>
          <p:nvPr>
            <a:audioFile r:link="rId18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591415" y="205105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48857" y="45490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主要建设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pic>
        <p:nvPicPr>
          <p:cNvPr id="3" name="图片 2" descr="C:/Users/ESENSOFT/AppData/Roaming/Kingsoft/office6/wppai/generateppt/a72df754-39d7-4a63-b32a-ef43dd2b0321.jpga72df754-39d7-4a63-b32a-ef43dd2b03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41" b="41"/>
          <a:stretch>
            <a:fillRect/>
          </a:stretch>
        </p:blipFill>
        <p:spPr>
          <a:xfrm>
            <a:off x="1049655" y="1028065"/>
            <a:ext cx="9785350" cy="27520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矩形: 圆角 14"/>
          <p:cNvSpPr/>
          <p:nvPr>
            <p:custDataLst>
              <p:tags r:id="rId5"/>
            </p:custDataLst>
          </p:nvPr>
        </p:nvSpPr>
        <p:spPr>
          <a:xfrm>
            <a:off x="1049655" y="3900170"/>
            <a:ext cx="9848850" cy="272859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0" y="418655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chemeClr val="accent1"/>
                </a:solidFill>
              </a:rPr>
              <a:t>4.</a:t>
            </a:r>
            <a:r>
              <a:rPr lang="zh-CN" altLang="en-US" sz="2000">
                <a:solidFill>
                  <a:schemeClr val="accent1"/>
                </a:solidFill>
              </a:rPr>
              <a:t>数据资产</a:t>
            </a:r>
            <a:endParaRPr lang="zh-CN" altLang="en-US" sz="2000">
              <a:solidFill>
                <a:schemeClr val="accent1"/>
              </a:solidFill>
            </a:endParaRPr>
          </a:p>
        </p:txBody>
      </p:sp>
      <p:grpSp>
        <p:nvGrpSpPr>
          <p:cNvPr id="38" name="组合 37"/>
          <p:cNvGrpSpPr/>
          <p:nvPr>
            <p:custDataLst>
              <p:tags r:id="rId6"/>
            </p:custDataLst>
          </p:nvPr>
        </p:nvGrpSpPr>
        <p:grpSpPr>
          <a:xfrm>
            <a:off x="1624965" y="4839335"/>
            <a:ext cx="4063365" cy="1797685"/>
            <a:chOff x="2559" y="8090"/>
            <a:chExt cx="6399" cy="2831"/>
          </a:xfrm>
        </p:grpSpPr>
        <p:sp>
          <p:nvSpPr>
            <p:cNvPr id="39" name="对角圆角矩形 38"/>
            <p:cNvSpPr/>
            <p:nvPr>
              <p:custDataLst>
                <p:tags r:id="rId7"/>
              </p:custDataLst>
            </p:nvPr>
          </p:nvSpPr>
          <p:spPr>
            <a:xfrm>
              <a:off x="2670" y="8215"/>
              <a:ext cx="6289" cy="2707"/>
            </a:xfrm>
            <a:prstGeom prst="round2DiagRect">
              <a:avLst/>
            </a:prstGeom>
            <a:solidFill>
              <a:schemeClr val="accent1"/>
            </a:solidFill>
            <a:ln w="12700" cmpd="sng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对角圆角矩形 39"/>
            <p:cNvSpPr/>
            <p:nvPr>
              <p:custDataLst>
                <p:tags r:id="rId8"/>
              </p:custDataLst>
            </p:nvPr>
          </p:nvSpPr>
          <p:spPr>
            <a:xfrm>
              <a:off x="2559" y="8090"/>
              <a:ext cx="6289" cy="2707"/>
            </a:xfrm>
            <a:prstGeom prst="round2DiagRect">
              <a:avLst/>
            </a:prstGeom>
            <a:solidFill>
              <a:schemeClr val="bg1"/>
            </a:solidFill>
            <a:ln w="12700" cmpd="sng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itle 6"/>
          <p:cNvSpPr txBox="1"/>
          <p:nvPr>
            <p:custDataLst>
              <p:tags r:id="rId9"/>
            </p:custDataLst>
          </p:nvPr>
        </p:nvSpPr>
        <p:spPr>
          <a:xfrm>
            <a:off x="1944370" y="5137785"/>
            <a:ext cx="3354705" cy="112268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96545" lvl="0" indent="-324485" algn="l" fontAlgn="auto">
              <a:lnSpc>
                <a:spcPct val="130000"/>
              </a:lnSpc>
              <a:spcBef>
                <a:spcPts val="71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200" spc="115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数据资产编目：构建数据资产目录，促进资源配置。</a:t>
            </a:r>
            <a:endParaRPr lang="zh-CN" altLang="en-US" sz="1200" spc="115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96545" lvl="0" indent="-324485" algn="l" fontAlgn="auto">
              <a:lnSpc>
                <a:spcPct val="130000"/>
              </a:lnSpc>
              <a:spcBef>
                <a:spcPts val="71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lang="zh-CN" altLang="en-US" sz="1200" spc="115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数据发掘：提炼价值信息，助力企业转型。</a:t>
            </a:r>
            <a:endParaRPr lang="zh-CN" altLang="en-US" sz="1200" spc="115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4620" y="421703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chemeClr val="accent1"/>
                </a:solidFill>
              </a:rPr>
              <a:t>5.</a:t>
            </a:r>
            <a:r>
              <a:rPr lang="en-US" altLang="zh-CN" sz="2000">
                <a:solidFill>
                  <a:schemeClr val="accent1"/>
                </a:solidFill>
              </a:rPr>
              <a:t>数据安全</a:t>
            </a:r>
            <a:endParaRPr lang="zh-CN" altLang="en-US"/>
          </a:p>
        </p:txBody>
      </p:sp>
      <p:grpSp>
        <p:nvGrpSpPr>
          <p:cNvPr id="42" name="组合 41"/>
          <p:cNvGrpSpPr/>
          <p:nvPr>
            <p:custDataLst>
              <p:tags r:id="rId10"/>
            </p:custDataLst>
          </p:nvPr>
        </p:nvGrpSpPr>
        <p:grpSpPr>
          <a:xfrm>
            <a:off x="6306185" y="4839335"/>
            <a:ext cx="4063365" cy="1797685"/>
            <a:chOff x="2559" y="8090"/>
            <a:chExt cx="6399" cy="2831"/>
          </a:xfrm>
        </p:grpSpPr>
        <p:sp>
          <p:nvSpPr>
            <p:cNvPr id="43" name="对角圆角矩形 42"/>
            <p:cNvSpPr/>
            <p:nvPr>
              <p:custDataLst>
                <p:tags r:id="rId11"/>
              </p:custDataLst>
            </p:nvPr>
          </p:nvSpPr>
          <p:spPr>
            <a:xfrm>
              <a:off x="2670" y="8215"/>
              <a:ext cx="6289" cy="2707"/>
            </a:xfrm>
            <a:prstGeom prst="round2DiagRect">
              <a:avLst/>
            </a:prstGeom>
            <a:solidFill>
              <a:schemeClr val="accent1"/>
            </a:solidFill>
            <a:ln w="12700" cmpd="sng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对角圆角矩形 43"/>
            <p:cNvSpPr/>
            <p:nvPr>
              <p:custDataLst>
                <p:tags r:id="rId12"/>
              </p:custDataLst>
            </p:nvPr>
          </p:nvSpPr>
          <p:spPr>
            <a:xfrm>
              <a:off x="2559" y="8090"/>
              <a:ext cx="6289" cy="2707"/>
            </a:xfrm>
            <a:prstGeom prst="round2DiagRect">
              <a:avLst/>
            </a:prstGeom>
            <a:solidFill>
              <a:schemeClr val="bg1"/>
            </a:solidFill>
            <a:ln w="12700" cmpd="sng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296545" lvl="0" indent="-324485" algn="l" defTabSz="913765" fontAlgn="auto">
                <a:lnSpc>
                  <a:spcPct val="130000"/>
                </a:lnSpc>
                <a:spcBef>
                  <a:spcPts val="71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</a:pPr>
              <a:r>
                <a:rPr lang="zh-CN" altLang="en-US" sz="1200" spc="115" dirty="0" smtClean="0">
                  <a:ln w="3175">
                    <a:noFill/>
                    <a:prstDash val="dash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采用加密等手段，确保数据安全。</a:t>
              </a:r>
              <a:endParaRPr lang="zh-CN" altLang="en-US" sz="1200" spc="115" dirty="0" smtClean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381000" lvl="0" indent="0" algn="l" fontAlgn="auto">
                <a:lnSpc>
                  <a:spcPct val="130000"/>
                </a:lnSpc>
                <a:spcBef>
                  <a:spcPts val="755"/>
                </a:spcBef>
                <a:spcAft>
                  <a:spcPts val="0"/>
                </a:spcAft>
                <a:buSzPct val="100000"/>
                <a:buNone/>
              </a:pPr>
              <a:endParaRPr lang="zh-CN" altLang="en-US" spc="137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2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物流、仓储、销售系统进行数据治理</a:t>
            </a:r>
            <a:r>
              <a:rPr lang="zh-CN" altLang="en-US" sz="26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的场景演示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987425" y="10699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整体解决方案</a:t>
            </a:r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95" y="1438275"/>
            <a:ext cx="10492740" cy="4892040"/>
          </a:xfrm>
          <a:prstGeom prst="rect">
            <a:avLst/>
          </a:prstGeom>
        </p:spPr>
      </p:pic>
      <p:pic>
        <p:nvPicPr>
          <p:cNvPr id="6" name="第十一页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53315" y="286512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75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6" y="-2535"/>
            <a:ext cx="12196506" cy="6860535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354" y="413795"/>
            <a:ext cx="1383912" cy="37188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39" y="6228364"/>
            <a:ext cx="1175854" cy="69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1230" y="6228364"/>
            <a:ext cx="1175854" cy="69168"/>
          </a:xfrm>
          <a:prstGeom prst="rect">
            <a:avLst/>
          </a:prstGeom>
        </p:spPr>
      </p:pic>
      <p:pic>
        <p:nvPicPr>
          <p:cNvPr id="13" name="图片 12" descr="组 1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5580" y="4277995"/>
            <a:ext cx="12433300" cy="25190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9470" y="-47135"/>
            <a:ext cx="7018" cy="75438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7676" y="-107996"/>
            <a:ext cx="7018" cy="75438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573" y="-107996"/>
            <a:ext cx="7018" cy="7543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5367" y="0"/>
            <a:ext cx="7018" cy="75438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1264" y="-592565"/>
            <a:ext cx="8492" cy="912799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168" y="3822665"/>
            <a:ext cx="1517157" cy="1517157"/>
          </a:xfrm>
          <a:prstGeom prst="rect">
            <a:avLst/>
          </a:prstGeom>
        </p:spPr>
      </p:pic>
      <p:sp>
        <p:nvSpPr>
          <p:cNvPr id="25" name="文本框 4"/>
          <p:cNvSpPr txBox="1"/>
          <p:nvPr/>
        </p:nvSpPr>
        <p:spPr>
          <a:xfrm>
            <a:off x="2952977" y="3020025"/>
            <a:ext cx="638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智 能 数 据 全 生 命 周 期 产 品 与 服 务 提 供 商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35677" y="1518178"/>
            <a:ext cx="3809682" cy="1300065"/>
            <a:chOff x="4235677" y="1518178"/>
            <a:chExt cx="3809682" cy="1300065"/>
          </a:xfrm>
        </p:grpSpPr>
        <p:sp>
          <p:nvSpPr>
            <p:cNvPr id="16" name="文本框 8"/>
            <p:cNvSpPr txBox="1"/>
            <p:nvPr/>
          </p:nvSpPr>
          <p:spPr>
            <a:xfrm>
              <a:off x="4238340" y="1631922"/>
              <a:ext cx="37108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ea"/>
                </a:rPr>
                <a:t>感谢您的</a:t>
              </a:r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ea"/>
                </a:rPr>
                <a:t>聆听</a:t>
              </a:r>
              <a:endParaRPr 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</a:endParaRPr>
            </a:p>
          </p:txBody>
        </p:sp>
        <p:sp>
          <p:nvSpPr>
            <p:cNvPr id="17" name="文本框 6"/>
            <p:cNvSpPr txBox="1"/>
            <p:nvPr/>
          </p:nvSpPr>
          <p:spPr>
            <a:xfrm>
              <a:off x="4301501" y="2301133"/>
              <a:ext cx="35844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Thank       You     	For     Listening</a:t>
              </a:r>
              <a:endParaRPr sz="2000" dirty="0">
                <a:solidFill>
                  <a:schemeClr val="bg1"/>
                </a:solidFill>
                <a:sym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4235677" y="1518178"/>
              <a:ext cx="3799205" cy="0"/>
            </a:xfrm>
            <a:prstGeom prst="line">
              <a:avLst/>
            </a:prstGeom>
            <a:ln w="3175">
              <a:gradFill>
                <a:gsLst>
                  <a:gs pos="0">
                    <a:srgbClr val="2A2D39"/>
                  </a:gs>
                  <a:gs pos="99115">
                    <a:srgbClr val="2A2D39"/>
                  </a:gs>
                  <a:gs pos="54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246154" y="2818243"/>
              <a:ext cx="3799205" cy="0"/>
            </a:xfrm>
            <a:prstGeom prst="line">
              <a:avLst/>
            </a:prstGeom>
            <a:ln w="3175">
              <a:gradFill>
                <a:gsLst>
                  <a:gs pos="0">
                    <a:srgbClr val="2A2D39"/>
                  </a:gs>
                  <a:gs pos="99115">
                    <a:srgbClr val="2A2D39"/>
                  </a:gs>
                  <a:gs pos="54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>
              <a:defRPr/>
            </a:pPr>
            <a:fld id="{48F63A3B-78C7-47BE-AE5E-E10140E04643}" type="slidenum">
              <a:rPr lang="en-US" sz="213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US" sz="213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11"/>
          <p:cNvSpPr txBox="1"/>
          <p:nvPr/>
        </p:nvSpPr>
        <p:spPr>
          <a:xfrm>
            <a:off x="5730844" y="1875490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1"/>
          <p:cNvSpPr txBox="1"/>
          <p:nvPr>
            <p:custDataLst>
              <p:tags r:id="rId1"/>
            </p:custDataLst>
          </p:nvPr>
        </p:nvSpPr>
        <p:spPr>
          <a:xfrm>
            <a:off x="7078052" y="1801995"/>
            <a:ext cx="2263467" cy="3981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、产品背景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H="1">
            <a:off x="6114273" y="2533427"/>
            <a:ext cx="7452" cy="38404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 rot="5400000">
            <a:off x="5672513" y="1423516"/>
            <a:ext cx="1093044" cy="1302568"/>
            <a:chOff x="2118676" y="1475656"/>
            <a:chExt cx="1656506" cy="1974038"/>
          </a:xfrm>
        </p:grpSpPr>
        <p:cxnSp>
          <p:nvCxnSpPr>
            <p:cNvPr id="19" name="直接连接符 18"/>
            <p:cNvCxnSpPr/>
            <p:nvPr>
              <p:custDataLst>
                <p:tags r:id="rId4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>
              <p:custDataLst>
                <p:tags r:id="rId5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Picture 9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0401" y="1409915"/>
            <a:ext cx="4764772" cy="381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>
            <p:custDataLst>
              <p:tags r:id="rId7"/>
            </p:custDataLst>
          </p:nvPr>
        </p:nvGrpSpPr>
        <p:grpSpPr>
          <a:xfrm>
            <a:off x="5614800" y="1590983"/>
            <a:ext cx="960000" cy="960000"/>
            <a:chOff x="852535" y="3352311"/>
            <a:chExt cx="1338975" cy="1338801"/>
          </a:xfrm>
        </p:grpSpPr>
        <p:grpSp>
          <p:nvGrpSpPr>
            <p:cNvPr id="29" name="组合 28"/>
            <p:cNvGrpSpPr/>
            <p:nvPr/>
          </p:nvGrpSpPr>
          <p:grpSpPr>
            <a:xfrm>
              <a:off x="852535" y="3352311"/>
              <a:ext cx="1338975" cy="1338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96"/>
              <p:cNvSpPr/>
              <p:nvPr>
                <p:custDataLst>
                  <p:tags r:id="rId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0" name="Picture 7" descr="彩色logo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92"/>
            <a:stretch>
              <a:fillRect/>
            </a:stretch>
          </p:blipFill>
          <p:spPr bwMode="auto">
            <a:xfrm>
              <a:off x="1025517" y="3535936"/>
              <a:ext cx="99301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标题 11"/>
          <p:cNvSpPr txBox="1"/>
          <p:nvPr/>
        </p:nvSpPr>
        <p:spPr>
          <a:xfrm>
            <a:off x="5767547" y="3237823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12"/>
            </p:custDataLst>
          </p:nvPr>
        </p:nvGrpSpPr>
        <p:grpSpPr>
          <a:xfrm rot="5400000">
            <a:off x="5728334" y="2828432"/>
            <a:ext cx="1093044" cy="1302568"/>
            <a:chOff x="2118676" y="1475656"/>
            <a:chExt cx="1656506" cy="1974038"/>
          </a:xfrm>
        </p:grpSpPr>
        <p:cxnSp>
          <p:nvCxnSpPr>
            <p:cNvPr id="48" name="直接连接符 47"/>
            <p:cNvCxnSpPr/>
            <p:nvPr>
              <p:custDataLst>
                <p:tags r:id="rId13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>
              <p:custDataLst>
                <p:tags r:id="rId14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15"/>
            </p:custDataLst>
          </p:nvPr>
        </p:nvGrpSpPr>
        <p:grpSpPr>
          <a:xfrm>
            <a:off x="5676143" y="2987093"/>
            <a:ext cx="960000" cy="960000"/>
            <a:chOff x="2172225" y="-2068441"/>
            <a:chExt cx="1106591" cy="1106447"/>
          </a:xfrm>
        </p:grpSpPr>
        <p:grpSp>
          <p:nvGrpSpPr>
            <p:cNvPr id="51" name="组合 50"/>
            <p:cNvGrpSpPr/>
            <p:nvPr/>
          </p:nvGrpSpPr>
          <p:grpSpPr>
            <a:xfrm>
              <a:off x="2172225" y="-2068441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96"/>
              <p:cNvSpPr/>
              <p:nvPr>
                <p:custDataLst>
                  <p:tags r:id="rId16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2397139" y="-1815563"/>
              <a:ext cx="700321" cy="600690"/>
              <a:chOff x="5084763" y="971550"/>
              <a:chExt cx="323850" cy="277813"/>
            </a:xfrm>
            <a:solidFill>
              <a:srgbClr val="C00000"/>
            </a:solidFill>
          </p:grpSpPr>
          <p:sp>
            <p:nvSpPr>
              <p:cNvPr id="53" name="Freeform 301"/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302"/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303"/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标题 11"/>
          <p:cNvSpPr txBox="1"/>
          <p:nvPr>
            <p:custDataLst>
              <p:tags r:id="rId21"/>
            </p:custDataLst>
          </p:nvPr>
        </p:nvSpPr>
        <p:spPr>
          <a:xfrm>
            <a:off x="7078053" y="3226843"/>
            <a:ext cx="3135300" cy="45864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、产品介绍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>
            <p:custDataLst>
              <p:tags r:id="rId22"/>
            </p:custDataLst>
          </p:nvPr>
        </p:nvCxnSpPr>
        <p:spPr>
          <a:xfrm>
            <a:off x="6171133" y="3978744"/>
            <a:ext cx="0" cy="33200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标题 11"/>
          <p:cNvSpPr txBox="1"/>
          <p:nvPr/>
        </p:nvSpPr>
        <p:spPr>
          <a:xfrm>
            <a:off x="5752618" y="4666789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1"/>
          <p:cNvSpPr txBox="1"/>
          <p:nvPr>
            <p:custDataLst>
              <p:tags r:id="rId23"/>
            </p:custDataLst>
          </p:nvPr>
        </p:nvSpPr>
        <p:spPr>
          <a:xfrm>
            <a:off x="7059935" y="4657842"/>
            <a:ext cx="2427453" cy="3981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、场景演示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>
            <p:custDataLst>
              <p:tags r:id="rId24"/>
            </p:custDataLst>
          </p:nvPr>
        </p:nvGrpSpPr>
        <p:grpSpPr>
          <a:xfrm rot="5400000">
            <a:off x="5713405" y="4242875"/>
            <a:ext cx="1093044" cy="1302568"/>
            <a:chOff x="2118676" y="1475656"/>
            <a:chExt cx="1656506" cy="1974038"/>
          </a:xfrm>
        </p:grpSpPr>
        <p:cxnSp>
          <p:nvCxnSpPr>
            <p:cNvPr id="63" name="直接连接符 62"/>
            <p:cNvCxnSpPr/>
            <p:nvPr>
              <p:custDataLst>
                <p:tags r:id="rId25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弧形 63"/>
            <p:cNvSpPr/>
            <p:nvPr>
              <p:custDataLst>
                <p:tags r:id="rId26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27"/>
            </p:custDataLst>
          </p:nvPr>
        </p:nvGrpSpPr>
        <p:grpSpPr>
          <a:xfrm>
            <a:off x="5661213" y="4394643"/>
            <a:ext cx="960000" cy="960000"/>
            <a:chOff x="8911938" y="5856752"/>
            <a:chExt cx="845449" cy="845339"/>
          </a:xfrm>
        </p:grpSpPr>
        <p:grpSp>
          <p:nvGrpSpPr>
            <p:cNvPr id="66" name="组合 65"/>
            <p:cNvGrpSpPr/>
            <p:nvPr/>
          </p:nvGrpSpPr>
          <p:grpSpPr>
            <a:xfrm>
              <a:off x="8911938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102"/>
              <p:cNvSpPr/>
              <p:nvPr>
                <p:custDataLst>
                  <p:tags r:id="rId2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椭圆 68"/>
              <p:cNvSpPr/>
              <p:nvPr>
                <p:custDataLst>
                  <p:tags r:id="rId29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85"/>
            <p:cNvSpPr/>
            <p:nvPr>
              <p:custDataLst>
                <p:tags r:id="rId30"/>
              </p:custDataLst>
            </p:nvPr>
          </p:nvSpPr>
          <p:spPr bwMode="auto">
            <a:xfrm>
              <a:off x="9110737" y="6095151"/>
              <a:ext cx="509927" cy="390894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609600">
                <a:defRPr/>
              </a:pPr>
              <a:endParaRPr lang="zh-CN" altLang="en-US"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43" y="483206"/>
            <a:ext cx="500053" cy="45004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84275" y="1461135"/>
            <a:ext cx="955802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随着数字经济的发展，企业越来越依赖数据驱动的决策。无论是制造业、金融行业还是政府机构，都需要通过高效的数据治理来支持业务流程优化、客户体验提升和创新业务模式的探索。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因此，睿治数据</a:t>
            </a:r>
            <a:r>
              <a:rPr lang="zh-CN" altLang="en-US"/>
              <a:t>治理产品应运而生，它旨在为企业提供一站式、智能化、高效的数据治理解决方案，帮助企业提升数据质量、降低运营成本、保障数据安全，从而实现数字化转型和业务发展，帮助企业更好地应对数字化时代的挑战，实现可持续发展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i="0" u="none" strike="noStrike" kern="1200" cap="none" spc="0" normalizeH="0" baseline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产品背景分析</a:t>
            </a:r>
            <a:endParaRPr kumimoji="0" lang="zh-CN" altLang="en-US" sz="2600" i="0" u="none" strike="noStrike" kern="1200" cap="none" spc="0" normalizeH="0" baseline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第三页音频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81890" y="570039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2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>
              <a:defRPr/>
            </a:pPr>
            <a:fld id="{48F63A3B-78C7-47BE-AE5E-E10140E04643}" type="slidenum">
              <a:rPr lang="en-US" sz="213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US" sz="213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11"/>
          <p:cNvSpPr txBox="1"/>
          <p:nvPr/>
        </p:nvSpPr>
        <p:spPr>
          <a:xfrm>
            <a:off x="5730844" y="1875490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1"/>
          <p:cNvSpPr txBox="1"/>
          <p:nvPr>
            <p:custDataLst>
              <p:tags r:id="rId1"/>
            </p:custDataLst>
          </p:nvPr>
        </p:nvSpPr>
        <p:spPr>
          <a:xfrm>
            <a:off x="7078052" y="1801995"/>
            <a:ext cx="2263467" cy="3981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1、产品背景</a:t>
            </a:r>
            <a:endParaRPr lang="en-US" altLang="zh-CN" sz="2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H="1">
            <a:off x="6114273" y="2533427"/>
            <a:ext cx="7452" cy="38404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 rot="5400000">
            <a:off x="5672513" y="1423516"/>
            <a:ext cx="1093044" cy="1302568"/>
            <a:chOff x="2118676" y="1475656"/>
            <a:chExt cx="1656506" cy="1974038"/>
          </a:xfrm>
        </p:grpSpPr>
        <p:cxnSp>
          <p:nvCxnSpPr>
            <p:cNvPr id="19" name="直接连接符 18"/>
            <p:cNvCxnSpPr/>
            <p:nvPr>
              <p:custDataLst>
                <p:tags r:id="rId4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>
              <p:custDataLst>
                <p:tags r:id="rId5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Picture 9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0401" y="1409915"/>
            <a:ext cx="4764772" cy="381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>
            <p:custDataLst>
              <p:tags r:id="rId7"/>
            </p:custDataLst>
          </p:nvPr>
        </p:nvGrpSpPr>
        <p:grpSpPr>
          <a:xfrm>
            <a:off x="5614800" y="1590983"/>
            <a:ext cx="960000" cy="960000"/>
            <a:chOff x="852535" y="3352311"/>
            <a:chExt cx="1338975" cy="1338801"/>
          </a:xfrm>
        </p:grpSpPr>
        <p:grpSp>
          <p:nvGrpSpPr>
            <p:cNvPr id="29" name="组合 28"/>
            <p:cNvGrpSpPr/>
            <p:nvPr/>
          </p:nvGrpSpPr>
          <p:grpSpPr>
            <a:xfrm>
              <a:off x="852535" y="3352311"/>
              <a:ext cx="1338975" cy="1338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96"/>
              <p:cNvSpPr/>
              <p:nvPr>
                <p:custDataLst>
                  <p:tags r:id="rId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0" name="Picture 7" descr="彩色logo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92"/>
            <a:stretch>
              <a:fillRect/>
            </a:stretch>
          </p:blipFill>
          <p:spPr bwMode="auto">
            <a:xfrm>
              <a:off x="1025517" y="3535936"/>
              <a:ext cx="99301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标题 11"/>
          <p:cNvSpPr txBox="1"/>
          <p:nvPr/>
        </p:nvSpPr>
        <p:spPr>
          <a:xfrm>
            <a:off x="5767547" y="3237823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12"/>
            </p:custDataLst>
          </p:nvPr>
        </p:nvGrpSpPr>
        <p:grpSpPr>
          <a:xfrm rot="5400000">
            <a:off x="5728334" y="2828432"/>
            <a:ext cx="1093044" cy="1302568"/>
            <a:chOff x="2118676" y="1475656"/>
            <a:chExt cx="1656506" cy="1974038"/>
          </a:xfrm>
        </p:grpSpPr>
        <p:cxnSp>
          <p:nvCxnSpPr>
            <p:cNvPr id="48" name="直接连接符 47"/>
            <p:cNvCxnSpPr/>
            <p:nvPr>
              <p:custDataLst>
                <p:tags r:id="rId13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>
              <p:custDataLst>
                <p:tags r:id="rId14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15"/>
            </p:custDataLst>
          </p:nvPr>
        </p:nvGrpSpPr>
        <p:grpSpPr>
          <a:xfrm>
            <a:off x="5676143" y="2987093"/>
            <a:ext cx="960000" cy="960000"/>
            <a:chOff x="2172225" y="-2068441"/>
            <a:chExt cx="1106591" cy="1106447"/>
          </a:xfrm>
        </p:grpSpPr>
        <p:grpSp>
          <p:nvGrpSpPr>
            <p:cNvPr id="51" name="组合 50"/>
            <p:cNvGrpSpPr/>
            <p:nvPr/>
          </p:nvGrpSpPr>
          <p:grpSpPr>
            <a:xfrm>
              <a:off x="2172225" y="-2068441"/>
              <a:ext cx="1106591" cy="110644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96"/>
              <p:cNvSpPr/>
              <p:nvPr>
                <p:custDataLst>
                  <p:tags r:id="rId16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2397139" y="-1815563"/>
              <a:ext cx="700321" cy="600690"/>
              <a:chOff x="5084763" y="971550"/>
              <a:chExt cx="323850" cy="277813"/>
            </a:xfrm>
            <a:solidFill>
              <a:srgbClr val="C00000"/>
            </a:solidFill>
          </p:grpSpPr>
          <p:sp>
            <p:nvSpPr>
              <p:cNvPr id="53" name="Freeform 301"/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302"/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303"/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09600">
                  <a:defRPr/>
                </a:pPr>
                <a:endParaRPr lang="zh-CN" altLang="en-US" sz="146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标题 11"/>
          <p:cNvSpPr txBox="1"/>
          <p:nvPr>
            <p:custDataLst>
              <p:tags r:id="rId21"/>
            </p:custDataLst>
          </p:nvPr>
        </p:nvSpPr>
        <p:spPr>
          <a:xfrm>
            <a:off x="7078053" y="3226843"/>
            <a:ext cx="3135300" cy="45864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、产品介绍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>
            <p:custDataLst>
              <p:tags r:id="rId22"/>
            </p:custDataLst>
          </p:nvPr>
        </p:nvCxnSpPr>
        <p:spPr>
          <a:xfrm>
            <a:off x="6171133" y="3978744"/>
            <a:ext cx="0" cy="33200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标题 11"/>
          <p:cNvSpPr txBox="1"/>
          <p:nvPr/>
        </p:nvSpPr>
        <p:spPr>
          <a:xfrm>
            <a:off x="5752618" y="4666789"/>
            <a:ext cx="807349" cy="5713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200">
              <a:defRPr/>
            </a:pP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1"/>
          <p:cNvSpPr txBox="1"/>
          <p:nvPr>
            <p:custDataLst>
              <p:tags r:id="rId23"/>
            </p:custDataLst>
          </p:nvPr>
        </p:nvSpPr>
        <p:spPr>
          <a:xfrm>
            <a:off x="7059935" y="4657842"/>
            <a:ext cx="2427453" cy="3981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219200">
              <a:defRPr/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、场景演示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>
            <p:custDataLst>
              <p:tags r:id="rId24"/>
            </p:custDataLst>
          </p:nvPr>
        </p:nvGrpSpPr>
        <p:grpSpPr>
          <a:xfrm rot="5400000">
            <a:off x="5713405" y="4242875"/>
            <a:ext cx="1093044" cy="1302568"/>
            <a:chOff x="2118676" y="1475656"/>
            <a:chExt cx="1656506" cy="1974038"/>
          </a:xfrm>
        </p:grpSpPr>
        <p:cxnSp>
          <p:nvCxnSpPr>
            <p:cNvPr id="63" name="直接连接符 62"/>
            <p:cNvCxnSpPr/>
            <p:nvPr>
              <p:custDataLst>
                <p:tags r:id="rId25"/>
              </p:custDataLst>
            </p:nvPr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弧形 63"/>
            <p:cNvSpPr/>
            <p:nvPr>
              <p:custDataLst>
                <p:tags r:id="rId26"/>
              </p:custDataLst>
            </p:nvPr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09600">
                <a:defRPr/>
              </a:pPr>
              <a:endParaRPr lang="zh-CN" altLang="en-US" sz="135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27"/>
            </p:custDataLst>
          </p:nvPr>
        </p:nvGrpSpPr>
        <p:grpSpPr>
          <a:xfrm>
            <a:off x="5661213" y="4394643"/>
            <a:ext cx="960000" cy="960000"/>
            <a:chOff x="8911938" y="5856752"/>
            <a:chExt cx="845449" cy="845339"/>
          </a:xfrm>
        </p:grpSpPr>
        <p:grpSp>
          <p:nvGrpSpPr>
            <p:cNvPr id="66" name="组合 65"/>
            <p:cNvGrpSpPr/>
            <p:nvPr/>
          </p:nvGrpSpPr>
          <p:grpSpPr>
            <a:xfrm>
              <a:off x="8911938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102"/>
              <p:cNvSpPr/>
              <p:nvPr>
                <p:custDataLst>
                  <p:tags r:id="rId2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椭圆 68"/>
              <p:cNvSpPr/>
              <p:nvPr>
                <p:custDataLst>
                  <p:tags r:id="rId29"/>
                </p:custDataLst>
              </p:nvPr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>
                  <a:defRPr/>
                </a:pPr>
                <a:endParaRPr lang="zh-CN" altLang="en-US" sz="3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85"/>
            <p:cNvSpPr/>
            <p:nvPr>
              <p:custDataLst>
                <p:tags r:id="rId30"/>
              </p:custDataLst>
            </p:nvPr>
          </p:nvSpPr>
          <p:spPr bwMode="auto">
            <a:xfrm>
              <a:off x="9110737" y="6095151"/>
              <a:ext cx="509927" cy="390894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609600">
                <a:defRPr/>
              </a:pPr>
              <a:endParaRPr lang="zh-CN" altLang="en-US"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第四页">
            <a:hlinkClick r:id="" action="ppaction://media"/>
          </p:cNvPr>
          <p:cNvPicPr/>
          <p:nvPr>
            <a:audioFile r:link="rId31"/>
            <p:extLst>
              <p:ext uri="{DAA4B4D4-6D71-4841-9C94-3DE7FCFB9230}">
                <p14:media xmlns:p14="http://schemas.microsoft.com/office/powerpoint/2010/main" r:embed="rId32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2371070" y="364363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43" y="483206"/>
            <a:ext cx="500053" cy="4500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睿治数据</a:t>
            </a: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治理平台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5552" y="1563951"/>
            <a:ext cx="2851726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>
              <a:lnSpc>
                <a:spcPct val="200000"/>
              </a:lnSpc>
              <a:defRPr sz="1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lt"/>
              </a:rPr>
              <a:t>睿治是由亿信华辰自主研发，</a:t>
            </a:r>
            <a:r>
              <a:rPr lang="zh-CN" altLang="en-US" sz="1400" dirty="0">
                <a:solidFill>
                  <a:srgbClr val="4472C4"/>
                </a:solidFill>
                <a:latin typeface="+mn-lt"/>
                <a:ea typeface="+mn-lt"/>
              </a:rPr>
              <a:t>覆盖数据全生命周期的数据治理平台。</a:t>
            </a:r>
            <a:endParaRPr lang="en-US" altLang="zh-CN" sz="1400" dirty="0">
              <a:solidFill>
                <a:srgbClr val="4472C4"/>
              </a:solidFill>
              <a:latin typeface="+mn-lt"/>
              <a:ea typeface="+mn-lt"/>
            </a:endParaRPr>
          </a:p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lt"/>
              </a:rPr>
              <a:t>它通过</a:t>
            </a:r>
            <a:r>
              <a:rPr lang="zh-CN" altLang="en-US" sz="1400" dirty="0">
                <a:solidFill>
                  <a:srgbClr val="4472C4"/>
                </a:solidFill>
                <a:latin typeface="+mn-lt"/>
                <a:ea typeface="+mn-lt"/>
              </a:rPr>
              <a:t>对数据从创建到消亡的全过程的监控和治理，实现数据的统一管理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lt"/>
              </a:rPr>
              <a:t>，为企业保证了业务数据在采集、集中、转换、存储、应用整个过程中的完整性、准确性、一致性和时效性，</a:t>
            </a:r>
            <a:r>
              <a:rPr lang="zh-CN" altLang="en-US" sz="1400" dirty="0">
                <a:solidFill>
                  <a:srgbClr val="4472C4"/>
                </a:solidFill>
                <a:latin typeface="+mn-lt"/>
                <a:ea typeface="+mn-lt"/>
              </a:rPr>
              <a:t>从而帮助客户建立起符合自身特征的数据架构和数据治理体系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11420" y="1476226"/>
            <a:ext cx="7704000" cy="1260000"/>
            <a:chOff x="3788507" y="1376870"/>
            <a:chExt cx="7704000" cy="1260000"/>
          </a:xfrm>
        </p:grpSpPr>
        <p:sp>
          <p:nvSpPr>
            <p:cNvPr id="65" name="矩形 64"/>
            <p:cNvSpPr/>
            <p:nvPr/>
          </p:nvSpPr>
          <p:spPr>
            <a:xfrm>
              <a:off x="3788507" y="1376870"/>
              <a:ext cx="7704000" cy="1260000"/>
            </a:xfrm>
            <a:prstGeom prst="rect">
              <a:avLst/>
            </a:prstGeom>
            <a:solidFill>
              <a:srgbClr val="EDF8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303732" y="1559655"/>
              <a:ext cx="576000" cy="576000"/>
            </a:xfrm>
            <a:prstGeom prst="ellipse">
              <a:avLst/>
            </a:prstGeom>
            <a:solidFill>
              <a:srgbClr val="4472C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545735" y="1559655"/>
              <a:ext cx="576000" cy="576000"/>
            </a:xfrm>
            <a:prstGeom prst="ellipse">
              <a:avLst/>
            </a:prstGeom>
            <a:solidFill>
              <a:srgbClr val="4C5768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787738" y="1559655"/>
              <a:ext cx="576000" cy="576000"/>
            </a:xfrm>
            <a:prstGeom prst="ellipse">
              <a:avLst/>
            </a:prstGeom>
            <a:solidFill>
              <a:srgbClr val="4472C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8029741" y="1559655"/>
              <a:ext cx="576000" cy="576000"/>
            </a:xfrm>
            <a:prstGeom prst="ellipse">
              <a:avLst/>
            </a:prstGeom>
            <a:solidFill>
              <a:srgbClr val="4C5768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9271744" y="1559655"/>
              <a:ext cx="576000" cy="576000"/>
            </a:xfrm>
            <a:prstGeom prst="ellipse">
              <a:avLst/>
            </a:prstGeom>
            <a:solidFill>
              <a:srgbClr val="4472C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0513749" y="1559655"/>
              <a:ext cx="576000" cy="576000"/>
            </a:xfrm>
            <a:prstGeom prst="ellipse">
              <a:avLst/>
            </a:prstGeom>
            <a:solidFill>
              <a:srgbClr val="4C5768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030080" y="2169895"/>
              <a:ext cx="112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数据难朔源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3" name="图形 72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447732" y="1703655"/>
              <a:ext cx="288000" cy="288000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5272083" y="2169895"/>
              <a:ext cx="112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数据难整合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514086" y="2169895"/>
              <a:ext cx="112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数据质量差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756089" y="2169895"/>
              <a:ext cx="112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数据难管理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998092" y="2169895"/>
              <a:ext cx="112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数据价值低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240097" y="2169895"/>
              <a:ext cx="112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数据风险高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9" name="图形 7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81221" y="1713780"/>
              <a:ext cx="286875" cy="267750"/>
            </a:xfrm>
            <a:prstGeom prst="rect">
              <a:avLst/>
            </a:prstGeom>
          </p:spPr>
        </p:pic>
        <p:pic>
          <p:nvPicPr>
            <p:cNvPr id="80" name="图形 79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13585" y="1674855"/>
              <a:ext cx="288000" cy="345600"/>
            </a:xfrm>
            <a:prstGeom prst="rect">
              <a:avLst/>
            </a:prstGeom>
          </p:spPr>
        </p:pic>
        <p:pic>
          <p:nvPicPr>
            <p:cNvPr id="3" name="图形 80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147074" y="1696030"/>
              <a:ext cx="303251" cy="303251"/>
            </a:xfrm>
            <a:prstGeom prst="rect">
              <a:avLst/>
            </a:prstGeom>
          </p:spPr>
        </p:pic>
        <p:pic>
          <p:nvPicPr>
            <p:cNvPr id="82" name="图形 81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395814" y="1703655"/>
              <a:ext cx="308571" cy="288000"/>
            </a:xfrm>
            <a:prstGeom prst="rect">
              <a:avLst/>
            </a:prstGeom>
          </p:spPr>
        </p:pic>
        <p:pic>
          <p:nvPicPr>
            <p:cNvPr id="83" name="图形 82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649874" y="1685655"/>
              <a:ext cx="303750" cy="324000"/>
            </a:xfrm>
            <a:prstGeom prst="rect">
              <a:avLst/>
            </a:prstGeom>
          </p:spPr>
        </p:pic>
      </p:grpSp>
      <p:grpSp>
        <p:nvGrpSpPr>
          <p:cNvPr id="84" name="组合 83"/>
          <p:cNvGrpSpPr/>
          <p:nvPr/>
        </p:nvGrpSpPr>
        <p:grpSpPr>
          <a:xfrm>
            <a:off x="7654234" y="2775874"/>
            <a:ext cx="1067829" cy="586967"/>
            <a:chOff x="7531321" y="2666993"/>
            <a:chExt cx="1067829" cy="586967"/>
          </a:xfrm>
        </p:grpSpPr>
        <p:sp>
          <p:nvSpPr>
            <p:cNvPr id="85" name="箭头: 下 84"/>
            <p:cNvSpPr/>
            <p:nvPr/>
          </p:nvSpPr>
          <p:spPr>
            <a:xfrm rot="10800000">
              <a:off x="7531321" y="2666993"/>
              <a:ext cx="224768" cy="586967"/>
            </a:xfrm>
            <a:prstGeom prst="downArrow">
              <a:avLst/>
            </a:prstGeom>
            <a:gradFill>
              <a:gsLst>
                <a:gs pos="16000">
                  <a:schemeClr val="accent1">
                    <a:lumMod val="5000"/>
                    <a:lumOff val="95000"/>
                    <a:alpha val="49000"/>
                  </a:schemeClr>
                </a:gs>
                <a:gs pos="90000">
                  <a:srgbClr val="4C576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798931" y="2791227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消除问题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>
            <p:custDataLst>
              <p:tags r:id="rId15"/>
            </p:custDataLst>
          </p:nvPr>
        </p:nvGrpSpPr>
        <p:grpSpPr>
          <a:xfrm>
            <a:off x="3774092" y="3930685"/>
            <a:ext cx="8029574" cy="2304000"/>
            <a:chOff x="3788507" y="4061359"/>
            <a:chExt cx="7704000" cy="2304000"/>
          </a:xfrm>
        </p:grpSpPr>
        <p:sp>
          <p:nvSpPr>
            <p:cNvPr id="88" name="矩形 87"/>
            <p:cNvSpPr/>
            <p:nvPr>
              <p:custDataLst>
                <p:tags r:id="rId16"/>
              </p:custDataLst>
            </p:nvPr>
          </p:nvSpPr>
          <p:spPr>
            <a:xfrm>
              <a:off x="3788507" y="4061359"/>
              <a:ext cx="7704000" cy="2304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5C9F3">
                  <a:alpha val="55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212793" y="4192305"/>
              <a:ext cx="2021993" cy="791782"/>
              <a:chOff x="4040003" y="4042177"/>
              <a:chExt cx="2021993" cy="791782"/>
            </a:xfrm>
          </p:grpSpPr>
          <p:sp>
            <p:nvSpPr>
              <p:cNvPr id="108" name="文本框 10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4040003" y="4317214"/>
                <a:ext cx="2021993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理清数据来龙去脉，构建企业数据地图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10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4040004" y="4042177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Clr>
                    <a:srgbClr val="4472C4"/>
                  </a:buClr>
                  <a:buFont typeface="Wingdings" panose="05000000000000000000" pitchFamily="2" charset="2"/>
                  <a:buChar char="l"/>
                </a:pPr>
                <a:r>
                  <a:rPr lang="zh-CN" altLang="en-US" sz="1400" b="1" dirty="0">
                    <a:solidFill>
                      <a:srgbClr val="27354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理关系</a:t>
                </a:r>
                <a:endParaRPr lang="zh-CN" altLang="en-US" sz="1400" b="1" dirty="0">
                  <a:solidFill>
                    <a:srgbClr val="2735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6730647" y="4192305"/>
              <a:ext cx="2052767" cy="791782"/>
              <a:chOff x="5772823" y="4042177"/>
              <a:chExt cx="2052767" cy="791782"/>
            </a:xfrm>
          </p:grpSpPr>
          <p:sp>
            <p:nvSpPr>
              <p:cNvPr id="106" name="文本框 105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5772823" y="4317214"/>
                <a:ext cx="2052767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5959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前置数据标准的统一制定与基于标准的规范化数据建模</a:t>
                </a:r>
                <a:endParaRPr lang="zh-CN" altLang="en-US" sz="12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文本框 106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5772824" y="4042177"/>
                <a:ext cx="9707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Clr>
                    <a:srgbClr val="4472C4"/>
                  </a:buClr>
                  <a:buFont typeface="Wingdings" panose="05000000000000000000" pitchFamily="2" charset="2"/>
                  <a:buChar char="l"/>
                </a:pPr>
                <a:r>
                  <a:rPr lang="zh-CN" altLang="en-US" sz="1400" b="1" dirty="0">
                    <a:solidFill>
                      <a:srgbClr val="27354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定规范</a:t>
                </a:r>
                <a:endParaRPr lang="zh-CN" altLang="en-US" sz="1400" b="1" dirty="0">
                  <a:solidFill>
                    <a:srgbClr val="2735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9248502" y="4192305"/>
              <a:ext cx="2083403" cy="791782"/>
              <a:chOff x="7505644" y="4042177"/>
              <a:chExt cx="2083403" cy="791782"/>
            </a:xfrm>
          </p:grpSpPr>
          <p:sp>
            <p:nvSpPr>
              <p:cNvPr id="104" name="文本框 103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7505644" y="4317214"/>
                <a:ext cx="2083403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系统化自动化校验数据，解决数据脏、乱、差问题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7505644" y="4042177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285750" indent="-285750">
                  <a:buFont typeface="Wingdings" panose="05000000000000000000" pitchFamily="2" charset="2"/>
                  <a:buChar char="Ø"/>
                  <a:defRPr sz="1400" b="1">
                    <a:solidFill>
                      <a:srgbClr val="1658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buClr>
                    <a:srgbClr val="4472C4"/>
                  </a:buClr>
                  <a:buFont typeface="Wingdings" panose="05000000000000000000" pitchFamily="2" charset="2"/>
                  <a:buChar char="l"/>
                </a:pPr>
                <a:r>
                  <a:rPr lang="zh-CN" altLang="en-US" dirty="0">
                    <a:solidFill>
                      <a:srgbClr val="273545"/>
                    </a:solidFill>
                  </a:rPr>
                  <a:t>提质量</a:t>
                </a:r>
                <a:endParaRPr lang="zh-CN" altLang="en-US" dirty="0">
                  <a:solidFill>
                    <a:srgbClr val="273545"/>
                  </a:solidFill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212794" y="5218692"/>
              <a:ext cx="2021992" cy="791782"/>
              <a:chOff x="4040004" y="5274416"/>
              <a:chExt cx="2021992" cy="791782"/>
            </a:xfrm>
          </p:grpSpPr>
          <p:sp>
            <p:nvSpPr>
              <p:cNvPr id="102" name="文本框 101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4040004" y="5549453"/>
                <a:ext cx="2021992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海量数据处理能力，可视化数据传输交换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文本框 102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4040004" y="5274416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285750" indent="-285750">
                  <a:buFont typeface="Wingdings" panose="05000000000000000000" pitchFamily="2" charset="2"/>
                  <a:buChar char="Ø"/>
                  <a:defRPr sz="1400" b="1">
                    <a:solidFill>
                      <a:srgbClr val="1658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buClr>
                    <a:srgbClr val="4472C4"/>
                  </a:buClr>
                  <a:buFont typeface="Wingdings" panose="05000000000000000000" pitchFamily="2" charset="2"/>
                  <a:buChar char="l"/>
                </a:pPr>
                <a:r>
                  <a:rPr lang="zh-CN" altLang="en-US" dirty="0">
                    <a:solidFill>
                      <a:srgbClr val="273545"/>
                    </a:solidFill>
                  </a:rPr>
                  <a:t>可共享</a:t>
                </a:r>
                <a:endParaRPr lang="zh-CN" altLang="en-US" dirty="0">
                  <a:solidFill>
                    <a:srgbClr val="273545"/>
                  </a:solidFill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6730648" y="5218692"/>
              <a:ext cx="2052766" cy="791782"/>
              <a:chOff x="5772824" y="5274416"/>
              <a:chExt cx="2052766" cy="791782"/>
            </a:xfrm>
          </p:grpSpPr>
          <p:sp>
            <p:nvSpPr>
              <p:cNvPr id="100" name="文本框 99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5772824" y="5549453"/>
                <a:ext cx="2052766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目录式数据资产管理，灵活的数据资产服务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文本框 100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5772824" y="5274416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285750" indent="-285750">
                  <a:buFont typeface="Wingdings" panose="05000000000000000000" pitchFamily="2" charset="2"/>
                  <a:buChar char="Ø"/>
                  <a:defRPr sz="1400" b="1">
                    <a:solidFill>
                      <a:srgbClr val="1658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buClr>
                    <a:srgbClr val="4472C4"/>
                  </a:buClr>
                  <a:buFont typeface="Wingdings" panose="05000000000000000000" pitchFamily="2" charset="2"/>
                  <a:buChar char="l"/>
                </a:pPr>
                <a:r>
                  <a:rPr lang="zh-CN" altLang="en-US" dirty="0">
                    <a:solidFill>
                      <a:srgbClr val="273545"/>
                    </a:solidFill>
                  </a:rPr>
                  <a:t>梳目录</a:t>
                </a:r>
                <a:endParaRPr lang="zh-CN" altLang="en-US" dirty="0">
                  <a:solidFill>
                    <a:srgbClr val="273545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9248502" y="5218692"/>
              <a:ext cx="2083404" cy="791782"/>
              <a:chOff x="7505644" y="5274416"/>
              <a:chExt cx="2083404" cy="791782"/>
            </a:xfrm>
          </p:grpSpPr>
          <p:sp>
            <p:nvSpPr>
              <p:cNvPr id="98" name="文本框 97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7505644" y="5549453"/>
                <a:ext cx="2083404" cy="516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加密、脱敏处理、授权监控等多种安全管理措施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文本框 98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7505644" y="5274416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285750" indent="-285750">
                  <a:buFont typeface="Wingdings" panose="05000000000000000000" pitchFamily="2" charset="2"/>
                  <a:buChar char="Ø"/>
                  <a:defRPr sz="1400" b="1">
                    <a:solidFill>
                      <a:srgbClr val="1658B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buClr>
                    <a:srgbClr val="4472C4"/>
                  </a:buClr>
                  <a:buFont typeface="Wingdings" panose="05000000000000000000" pitchFamily="2" charset="2"/>
                  <a:buChar char="l"/>
                </a:pPr>
                <a:r>
                  <a:rPr lang="zh-CN" altLang="en-US" dirty="0">
                    <a:solidFill>
                      <a:srgbClr val="273545"/>
                    </a:solidFill>
                  </a:rPr>
                  <a:t>重安全</a:t>
                </a:r>
                <a:endParaRPr lang="zh-CN" altLang="en-US" dirty="0">
                  <a:solidFill>
                    <a:srgbClr val="273545"/>
                  </a:solidFill>
                </a:endParaRPr>
              </a:p>
            </p:txBody>
          </p:sp>
        </p:grpSp>
        <p:cxnSp>
          <p:nvCxnSpPr>
            <p:cNvPr id="95" name="直接连接符 94"/>
            <p:cNvCxnSpPr/>
            <p:nvPr>
              <p:custDataLst>
                <p:tags r:id="rId29"/>
              </p:custDataLst>
            </p:nvPr>
          </p:nvCxnSpPr>
          <p:spPr>
            <a:xfrm>
              <a:off x="3932507" y="5107405"/>
              <a:ext cx="7416000" cy="0"/>
            </a:xfrm>
            <a:prstGeom prst="line">
              <a:avLst/>
            </a:prstGeom>
            <a:ln>
              <a:solidFill>
                <a:srgbClr val="15C9F3">
                  <a:alpha val="4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30"/>
              </p:custDataLst>
            </p:nvPr>
          </p:nvCxnSpPr>
          <p:spPr>
            <a:xfrm>
              <a:off x="6395388" y="4216368"/>
              <a:ext cx="0" cy="1872000"/>
            </a:xfrm>
            <a:prstGeom prst="line">
              <a:avLst/>
            </a:prstGeom>
            <a:ln>
              <a:solidFill>
                <a:srgbClr val="15C9F3">
                  <a:alpha val="4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>
              <p:custDataLst>
                <p:tags r:id="rId31"/>
              </p:custDataLst>
            </p:nvPr>
          </p:nvCxnSpPr>
          <p:spPr>
            <a:xfrm>
              <a:off x="8944016" y="4216368"/>
              <a:ext cx="0" cy="1872000"/>
            </a:xfrm>
            <a:prstGeom prst="line">
              <a:avLst/>
            </a:prstGeom>
            <a:ln>
              <a:solidFill>
                <a:srgbClr val="15C9F3">
                  <a:alpha val="48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4072023" y="3335916"/>
            <a:ext cx="7382795" cy="307777"/>
            <a:chOff x="3949110" y="3046060"/>
            <a:chExt cx="7382795" cy="307777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3949110" y="3199948"/>
              <a:ext cx="7382795" cy="0"/>
            </a:xfrm>
            <a:prstGeom prst="straightConnector1">
              <a:avLst/>
            </a:prstGeom>
            <a:ln w="57150">
              <a:solidFill>
                <a:srgbClr val="4472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文本框 111"/>
            <p:cNvSpPr txBox="1"/>
            <p:nvPr/>
          </p:nvSpPr>
          <p:spPr>
            <a:xfrm>
              <a:off x="7064507" y="3046060"/>
              <a:ext cx="1152000" cy="30777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15C9F3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2735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数据治理</a:t>
              </a:r>
              <a:endParaRPr lang="zh-CN" altLang="en-US" sz="1400" b="1" dirty="0">
                <a:solidFill>
                  <a:srgbClr val="2735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43" y="483206"/>
            <a:ext cx="500053" cy="4500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睿治数据治理</a:t>
            </a: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平台核心价值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3"/>
            </p:custDataLst>
          </p:nvPr>
        </p:nvSpPr>
        <p:spPr>
          <a:xfrm>
            <a:off x="6430284" y="4623572"/>
            <a:ext cx="684000" cy="684000"/>
          </a:xfrm>
          <a:prstGeom prst="ellipse">
            <a:avLst/>
          </a:prstGeom>
          <a:solidFill>
            <a:srgbClr val="2C6CFC"/>
          </a:solidFill>
          <a:ln w="44450">
            <a:solidFill>
              <a:srgbClr val="ECF0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6" name="组合 55"/>
          <p:cNvGrpSpPr/>
          <p:nvPr>
            <p:custDataLst>
              <p:tags r:id="rId4"/>
            </p:custDataLst>
          </p:nvPr>
        </p:nvGrpSpPr>
        <p:grpSpPr>
          <a:xfrm>
            <a:off x="7347376" y="4652606"/>
            <a:ext cx="3585359" cy="576000"/>
            <a:chOff x="7912153" y="5196862"/>
            <a:chExt cx="3585359" cy="576000"/>
          </a:xfrm>
        </p:grpSpPr>
        <p:sp>
          <p:nvSpPr>
            <p:cNvPr id="57" name="矩形 56"/>
            <p:cNvSpPr/>
            <p:nvPr>
              <p:custDataLst>
                <p:tags r:id="rId5"/>
              </p:custDataLst>
            </p:nvPr>
          </p:nvSpPr>
          <p:spPr>
            <a:xfrm>
              <a:off x="7912153" y="5196862"/>
              <a:ext cx="3585359" cy="576000"/>
            </a:xfrm>
            <a:prstGeom prst="rect">
              <a:avLst/>
            </a:prstGeom>
            <a:solidFill>
              <a:srgbClr val="2C6CFC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>
              <p:custDataLst>
                <p:tags r:id="rId6"/>
              </p:custDataLst>
            </p:nvPr>
          </p:nvSpPr>
          <p:spPr>
            <a:xfrm>
              <a:off x="7967142" y="5302248"/>
              <a:ext cx="28244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降低运营成本，支持业务决策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椭圆 58"/>
          <p:cNvSpPr/>
          <p:nvPr>
            <p:custDataLst>
              <p:tags r:id="rId7"/>
            </p:custDataLst>
          </p:nvPr>
        </p:nvSpPr>
        <p:spPr>
          <a:xfrm>
            <a:off x="6430284" y="1210012"/>
            <a:ext cx="684000" cy="684000"/>
          </a:xfrm>
          <a:prstGeom prst="ellipse">
            <a:avLst/>
          </a:prstGeom>
          <a:solidFill>
            <a:srgbClr val="2C6CFC"/>
          </a:solidFill>
          <a:ln w="44450">
            <a:solidFill>
              <a:srgbClr val="ECF0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/>
          <p:cNvGrpSpPr/>
          <p:nvPr>
            <p:custDataLst>
              <p:tags r:id="rId8"/>
            </p:custDataLst>
          </p:nvPr>
        </p:nvGrpSpPr>
        <p:grpSpPr>
          <a:xfrm>
            <a:off x="7347376" y="1277486"/>
            <a:ext cx="3585359" cy="1303571"/>
            <a:chOff x="7912153" y="5196862"/>
            <a:chExt cx="3585359" cy="1303571"/>
          </a:xfrm>
        </p:grpSpPr>
        <p:sp>
          <p:nvSpPr>
            <p:cNvPr id="61" name="矩形 60"/>
            <p:cNvSpPr/>
            <p:nvPr>
              <p:custDataLst>
                <p:tags r:id="rId9"/>
              </p:custDataLst>
            </p:nvPr>
          </p:nvSpPr>
          <p:spPr>
            <a:xfrm>
              <a:off x="7912153" y="5196862"/>
              <a:ext cx="3585359" cy="576000"/>
            </a:xfrm>
            <a:prstGeom prst="rect">
              <a:avLst/>
            </a:prstGeom>
            <a:solidFill>
              <a:srgbClr val="2C6CFC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>
              <p:custDataLst>
                <p:tags r:id="rId10"/>
              </p:custDataLst>
            </p:nvPr>
          </p:nvSpPr>
          <p:spPr>
            <a:xfrm>
              <a:off x="7967142" y="6089588"/>
              <a:ext cx="1402080" cy="41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提升数据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质量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63" name="椭圆 62"/>
          <p:cNvSpPr/>
          <p:nvPr>
            <p:custDataLst>
              <p:tags r:id="rId11"/>
            </p:custDataLst>
          </p:nvPr>
        </p:nvSpPr>
        <p:spPr>
          <a:xfrm>
            <a:off x="6438457" y="3739084"/>
            <a:ext cx="684000" cy="684000"/>
          </a:xfrm>
          <a:prstGeom prst="ellipse">
            <a:avLst/>
          </a:prstGeom>
          <a:solidFill>
            <a:srgbClr val="2C6CFC"/>
          </a:solidFill>
          <a:ln w="44450">
            <a:solidFill>
              <a:srgbClr val="ECF0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/>
          <p:cNvGrpSpPr/>
          <p:nvPr>
            <p:custDataLst>
              <p:tags r:id="rId12"/>
            </p:custDataLst>
          </p:nvPr>
        </p:nvGrpSpPr>
        <p:grpSpPr>
          <a:xfrm>
            <a:off x="7347376" y="3808826"/>
            <a:ext cx="3585359" cy="576000"/>
            <a:chOff x="7912153" y="5196862"/>
            <a:chExt cx="3585359" cy="576000"/>
          </a:xfrm>
        </p:grpSpPr>
        <p:sp>
          <p:nvSpPr>
            <p:cNvPr id="65" name="矩形 64"/>
            <p:cNvSpPr/>
            <p:nvPr>
              <p:custDataLst>
                <p:tags r:id="rId13"/>
              </p:custDataLst>
            </p:nvPr>
          </p:nvSpPr>
          <p:spPr>
            <a:xfrm>
              <a:off x="7912153" y="5196862"/>
              <a:ext cx="3585359" cy="576000"/>
            </a:xfrm>
            <a:prstGeom prst="rect">
              <a:avLst/>
            </a:prstGeom>
            <a:solidFill>
              <a:srgbClr val="2C6CFC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>
              <p:custDataLst>
                <p:tags r:id="rId14"/>
              </p:custDataLst>
            </p:nvPr>
          </p:nvSpPr>
          <p:spPr>
            <a:xfrm>
              <a:off x="7967142" y="5258373"/>
              <a:ext cx="1402080" cy="41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保障数据安全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60278" y="1692792"/>
            <a:ext cx="3983755" cy="4581562"/>
            <a:chOff x="701385" y="1631739"/>
            <a:chExt cx="3983755" cy="4581562"/>
          </a:xfrm>
        </p:grpSpPr>
        <p:sp>
          <p:nvSpPr>
            <p:cNvPr id="68" name="Freeform 5"/>
            <p:cNvSpPr/>
            <p:nvPr/>
          </p:nvSpPr>
          <p:spPr bwMode="auto">
            <a:xfrm>
              <a:off x="701385" y="1631739"/>
              <a:ext cx="3983755" cy="3989414"/>
            </a:xfrm>
            <a:custGeom>
              <a:avLst/>
              <a:gdLst>
                <a:gd name="T0" fmla="*/ 397 w 397"/>
                <a:gd name="T1" fmla="*/ 199 h 397"/>
                <a:gd name="T2" fmla="*/ 199 w 397"/>
                <a:gd name="T3" fmla="*/ 397 h 397"/>
                <a:gd name="T4" fmla="*/ 0 w 397"/>
                <a:gd name="T5" fmla="*/ 199 h 397"/>
                <a:gd name="T6" fmla="*/ 200 w 397"/>
                <a:gd name="T7" fmla="*/ 0 h 397"/>
                <a:gd name="T8" fmla="*/ 397 w 397"/>
                <a:gd name="T9" fmla="*/ 19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397">
                  <a:moveTo>
                    <a:pt x="397" y="199"/>
                  </a:moveTo>
                  <a:cubicBezTo>
                    <a:pt x="397" y="308"/>
                    <a:pt x="308" y="397"/>
                    <a:pt x="199" y="397"/>
                  </a:cubicBezTo>
                  <a:cubicBezTo>
                    <a:pt x="89" y="397"/>
                    <a:pt x="0" y="308"/>
                    <a:pt x="0" y="199"/>
                  </a:cubicBezTo>
                  <a:cubicBezTo>
                    <a:pt x="0" y="89"/>
                    <a:pt x="90" y="0"/>
                    <a:pt x="200" y="0"/>
                  </a:cubicBezTo>
                  <a:cubicBezTo>
                    <a:pt x="309" y="0"/>
                    <a:pt x="397" y="89"/>
                    <a:pt x="397" y="199"/>
                  </a:cubicBezTo>
                  <a:close/>
                </a:path>
              </a:pathLst>
            </a:custGeom>
            <a:gradFill>
              <a:gsLst>
                <a:gs pos="51000">
                  <a:schemeClr val="bg1">
                    <a:lumMod val="95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69" name="Freeform 6"/>
            <p:cNvSpPr/>
            <p:nvPr/>
          </p:nvSpPr>
          <p:spPr bwMode="auto">
            <a:xfrm>
              <a:off x="971591" y="1631739"/>
              <a:ext cx="1737234" cy="2221055"/>
            </a:xfrm>
            <a:custGeom>
              <a:avLst/>
              <a:gdLst>
                <a:gd name="T0" fmla="*/ 0 w 173"/>
                <a:gd name="T1" fmla="*/ 221 h 221"/>
                <a:gd name="T2" fmla="*/ 173 w 173"/>
                <a:gd name="T3" fmla="*/ 0 h 221"/>
                <a:gd name="T4" fmla="*/ 173 w 173"/>
                <a:gd name="T5" fmla="*/ 195 h 221"/>
                <a:gd name="T6" fmla="*/ 0 w 173"/>
                <a:gd name="T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21">
                  <a:moveTo>
                    <a:pt x="0" y="221"/>
                  </a:moveTo>
                  <a:cubicBezTo>
                    <a:pt x="0" y="111"/>
                    <a:pt x="82" y="0"/>
                    <a:pt x="173" y="0"/>
                  </a:cubicBezTo>
                  <a:cubicBezTo>
                    <a:pt x="173" y="195"/>
                    <a:pt x="173" y="195"/>
                    <a:pt x="173" y="195"/>
                  </a:cubicBezTo>
                  <a:lnTo>
                    <a:pt x="0" y="221"/>
                  </a:lnTo>
                  <a:close/>
                </a:path>
              </a:pathLst>
            </a:custGeom>
            <a:solidFill>
              <a:srgbClr val="0066FF">
                <a:alpha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70" name="Freeform 7"/>
            <p:cNvSpPr/>
            <p:nvPr/>
          </p:nvSpPr>
          <p:spPr bwMode="auto">
            <a:xfrm>
              <a:off x="1373361" y="2063219"/>
              <a:ext cx="1335463" cy="1728746"/>
            </a:xfrm>
            <a:custGeom>
              <a:avLst/>
              <a:gdLst>
                <a:gd name="T0" fmla="*/ 0 w 133"/>
                <a:gd name="T1" fmla="*/ 172 h 172"/>
                <a:gd name="T2" fmla="*/ 133 w 133"/>
                <a:gd name="T3" fmla="*/ 0 h 172"/>
                <a:gd name="T4" fmla="*/ 133 w 133"/>
                <a:gd name="T5" fmla="*/ 152 h 172"/>
                <a:gd name="T6" fmla="*/ 0 w 133"/>
                <a:gd name="T7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72">
                  <a:moveTo>
                    <a:pt x="0" y="172"/>
                  </a:moveTo>
                  <a:cubicBezTo>
                    <a:pt x="0" y="87"/>
                    <a:pt x="63" y="0"/>
                    <a:pt x="133" y="0"/>
                  </a:cubicBezTo>
                  <a:cubicBezTo>
                    <a:pt x="133" y="152"/>
                    <a:pt x="133" y="152"/>
                    <a:pt x="133" y="15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70C1FF">
                <a:alpha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1775131" y="2506016"/>
              <a:ext cx="933692" cy="1226532"/>
            </a:xfrm>
            <a:custGeom>
              <a:avLst/>
              <a:gdLst>
                <a:gd name="T0" fmla="*/ 0 w 93"/>
                <a:gd name="T1" fmla="*/ 122 h 122"/>
                <a:gd name="T2" fmla="*/ 93 w 93"/>
                <a:gd name="T3" fmla="*/ 0 h 122"/>
                <a:gd name="T4" fmla="*/ 93 w 93"/>
                <a:gd name="T5" fmla="*/ 108 h 122"/>
                <a:gd name="T6" fmla="*/ 0 w 93"/>
                <a:gd name="T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22">
                  <a:moveTo>
                    <a:pt x="0" y="122"/>
                  </a:moveTo>
                  <a:cubicBezTo>
                    <a:pt x="0" y="61"/>
                    <a:pt x="44" y="0"/>
                    <a:pt x="93" y="0"/>
                  </a:cubicBezTo>
                  <a:cubicBezTo>
                    <a:pt x="93" y="108"/>
                    <a:pt x="93" y="108"/>
                    <a:pt x="93" y="108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72" name="Freeform 9"/>
            <p:cNvSpPr/>
            <p:nvPr/>
          </p:nvSpPr>
          <p:spPr bwMode="auto">
            <a:xfrm>
              <a:off x="2176902" y="2937494"/>
              <a:ext cx="531922" cy="734223"/>
            </a:xfrm>
            <a:custGeom>
              <a:avLst/>
              <a:gdLst>
                <a:gd name="T0" fmla="*/ 0 w 53"/>
                <a:gd name="T1" fmla="*/ 73 h 73"/>
                <a:gd name="T2" fmla="*/ 53 w 53"/>
                <a:gd name="T3" fmla="*/ 0 h 73"/>
                <a:gd name="T4" fmla="*/ 53 w 53"/>
                <a:gd name="T5" fmla="*/ 65 h 73"/>
                <a:gd name="T6" fmla="*/ 0 w 53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73">
                  <a:moveTo>
                    <a:pt x="0" y="73"/>
                  </a:moveTo>
                  <a:cubicBezTo>
                    <a:pt x="0" y="37"/>
                    <a:pt x="25" y="0"/>
                    <a:pt x="53" y="0"/>
                  </a:cubicBezTo>
                  <a:cubicBezTo>
                    <a:pt x="53" y="65"/>
                    <a:pt x="53" y="65"/>
                    <a:pt x="53" y="65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971591" y="3591081"/>
              <a:ext cx="3011866" cy="442797"/>
            </a:xfrm>
            <a:custGeom>
              <a:avLst/>
              <a:gdLst>
                <a:gd name="T0" fmla="*/ 0 w 300"/>
                <a:gd name="T1" fmla="*/ 26 h 44"/>
                <a:gd name="T2" fmla="*/ 172 w 300"/>
                <a:gd name="T3" fmla="*/ 44 h 44"/>
                <a:gd name="T4" fmla="*/ 300 w 300"/>
                <a:gd name="T5" fmla="*/ 35 h 44"/>
                <a:gd name="T6" fmla="*/ 173 w 300"/>
                <a:gd name="T7" fmla="*/ 0 h 44"/>
                <a:gd name="T8" fmla="*/ 0 w 300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4">
                  <a:moveTo>
                    <a:pt x="0" y="26"/>
                  </a:moveTo>
                  <a:cubicBezTo>
                    <a:pt x="34" y="37"/>
                    <a:pt x="98" y="44"/>
                    <a:pt x="172" y="44"/>
                  </a:cubicBezTo>
                  <a:cubicBezTo>
                    <a:pt x="221" y="44"/>
                    <a:pt x="266" y="41"/>
                    <a:pt x="300" y="35"/>
                  </a:cubicBezTo>
                  <a:cubicBezTo>
                    <a:pt x="173" y="0"/>
                    <a:pt x="173" y="0"/>
                    <a:pt x="173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1373361" y="3591081"/>
              <a:ext cx="2318671" cy="342355"/>
            </a:xfrm>
            <a:custGeom>
              <a:avLst/>
              <a:gdLst>
                <a:gd name="T0" fmla="*/ 0 w 231"/>
                <a:gd name="T1" fmla="*/ 20 h 34"/>
                <a:gd name="T2" fmla="*/ 132 w 231"/>
                <a:gd name="T3" fmla="*/ 34 h 34"/>
                <a:gd name="T4" fmla="*/ 231 w 231"/>
                <a:gd name="T5" fmla="*/ 27 h 34"/>
                <a:gd name="T6" fmla="*/ 133 w 231"/>
                <a:gd name="T7" fmla="*/ 0 h 34"/>
                <a:gd name="T8" fmla="*/ 0 w 231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4">
                  <a:moveTo>
                    <a:pt x="0" y="20"/>
                  </a:moveTo>
                  <a:cubicBezTo>
                    <a:pt x="27" y="28"/>
                    <a:pt x="76" y="34"/>
                    <a:pt x="132" y="34"/>
                  </a:cubicBezTo>
                  <a:cubicBezTo>
                    <a:pt x="170" y="34"/>
                    <a:pt x="204" y="31"/>
                    <a:pt x="231" y="27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AAF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1775130" y="3591081"/>
              <a:ext cx="1615571" cy="232009"/>
            </a:xfrm>
            <a:custGeom>
              <a:avLst/>
              <a:gdLst>
                <a:gd name="T0" fmla="*/ 161 w 161"/>
                <a:gd name="T1" fmla="*/ 19 h 23"/>
                <a:gd name="T2" fmla="*/ 92 w 161"/>
                <a:gd name="T3" fmla="*/ 23 h 23"/>
                <a:gd name="T4" fmla="*/ 0 w 161"/>
                <a:gd name="T5" fmla="*/ 14 h 23"/>
                <a:gd name="T6" fmla="*/ 93 w 161"/>
                <a:gd name="T7" fmla="*/ 0 h 23"/>
                <a:gd name="T8" fmla="*/ 161 w 161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">
                  <a:moveTo>
                    <a:pt x="161" y="19"/>
                  </a:moveTo>
                  <a:cubicBezTo>
                    <a:pt x="142" y="21"/>
                    <a:pt x="118" y="23"/>
                    <a:pt x="92" y="23"/>
                  </a:cubicBezTo>
                  <a:cubicBezTo>
                    <a:pt x="54" y="23"/>
                    <a:pt x="20" y="19"/>
                    <a:pt x="0" y="14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161" y="19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2176901" y="3591081"/>
              <a:ext cx="912473" cy="130152"/>
            </a:xfrm>
            <a:custGeom>
              <a:avLst/>
              <a:gdLst>
                <a:gd name="T0" fmla="*/ 0 w 91"/>
                <a:gd name="T1" fmla="*/ 8 h 13"/>
                <a:gd name="T2" fmla="*/ 53 w 91"/>
                <a:gd name="T3" fmla="*/ 13 h 13"/>
                <a:gd name="T4" fmla="*/ 91 w 91"/>
                <a:gd name="T5" fmla="*/ 10 h 13"/>
                <a:gd name="T6" fmla="*/ 53 w 91"/>
                <a:gd name="T7" fmla="*/ 0 h 13"/>
                <a:gd name="T8" fmla="*/ 0 w 91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3">
                  <a:moveTo>
                    <a:pt x="0" y="8"/>
                  </a:moveTo>
                  <a:cubicBezTo>
                    <a:pt x="13" y="11"/>
                    <a:pt x="32" y="13"/>
                    <a:pt x="53" y="13"/>
                  </a:cubicBezTo>
                  <a:cubicBezTo>
                    <a:pt x="67" y="13"/>
                    <a:pt x="80" y="12"/>
                    <a:pt x="91" y="10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2708826" y="1631739"/>
              <a:ext cx="1274632" cy="2311596"/>
            </a:xfrm>
            <a:custGeom>
              <a:avLst/>
              <a:gdLst>
                <a:gd name="T0" fmla="*/ 0 w 127"/>
                <a:gd name="T1" fmla="*/ 0 h 230"/>
                <a:gd name="T2" fmla="*/ 127 w 127"/>
                <a:gd name="T3" fmla="*/ 230 h 230"/>
                <a:gd name="T4" fmla="*/ 0 w 127"/>
                <a:gd name="T5" fmla="*/ 195 h 230"/>
                <a:gd name="T6" fmla="*/ 0 w 127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230">
                  <a:moveTo>
                    <a:pt x="0" y="0"/>
                  </a:moveTo>
                  <a:cubicBezTo>
                    <a:pt x="67" y="0"/>
                    <a:pt x="127" y="120"/>
                    <a:pt x="127" y="230"/>
                  </a:cubicBezTo>
                  <a:cubicBezTo>
                    <a:pt x="0" y="195"/>
                    <a:pt x="0" y="195"/>
                    <a:pt x="0" y="1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110" name="Freeform 15"/>
            <p:cNvSpPr/>
            <p:nvPr/>
          </p:nvSpPr>
          <p:spPr bwMode="auto">
            <a:xfrm>
              <a:off x="2708827" y="2063220"/>
              <a:ext cx="983208" cy="1799479"/>
            </a:xfrm>
            <a:custGeom>
              <a:avLst/>
              <a:gdLst>
                <a:gd name="T0" fmla="*/ 0 w 98"/>
                <a:gd name="T1" fmla="*/ 0 h 179"/>
                <a:gd name="T2" fmla="*/ 98 w 98"/>
                <a:gd name="T3" fmla="*/ 179 h 179"/>
                <a:gd name="T4" fmla="*/ 0 w 98"/>
                <a:gd name="T5" fmla="*/ 152 h 179"/>
                <a:gd name="T6" fmla="*/ 0 w 98"/>
                <a:gd name="T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79">
                  <a:moveTo>
                    <a:pt x="0" y="0"/>
                  </a:moveTo>
                  <a:cubicBezTo>
                    <a:pt x="52" y="0"/>
                    <a:pt x="98" y="94"/>
                    <a:pt x="98" y="179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C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130" name="Freeform 16"/>
            <p:cNvSpPr/>
            <p:nvPr/>
          </p:nvSpPr>
          <p:spPr bwMode="auto">
            <a:xfrm>
              <a:off x="2708827" y="2506017"/>
              <a:ext cx="681879" cy="1276046"/>
            </a:xfrm>
            <a:custGeom>
              <a:avLst/>
              <a:gdLst>
                <a:gd name="T0" fmla="*/ 0 w 68"/>
                <a:gd name="T1" fmla="*/ 0 h 127"/>
                <a:gd name="T2" fmla="*/ 68 w 68"/>
                <a:gd name="T3" fmla="*/ 127 h 127"/>
                <a:gd name="T4" fmla="*/ 0 w 68"/>
                <a:gd name="T5" fmla="*/ 108 h 127"/>
                <a:gd name="T6" fmla="*/ 0 w 68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27">
                  <a:moveTo>
                    <a:pt x="0" y="0"/>
                  </a:moveTo>
                  <a:cubicBezTo>
                    <a:pt x="36" y="0"/>
                    <a:pt x="68" y="66"/>
                    <a:pt x="68" y="127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131" name="Freeform 17"/>
            <p:cNvSpPr/>
            <p:nvPr/>
          </p:nvSpPr>
          <p:spPr bwMode="auto">
            <a:xfrm>
              <a:off x="2708823" y="2937494"/>
              <a:ext cx="380550" cy="754028"/>
            </a:xfrm>
            <a:custGeom>
              <a:avLst/>
              <a:gdLst>
                <a:gd name="T0" fmla="*/ 0 w 38"/>
                <a:gd name="T1" fmla="*/ 0 h 75"/>
                <a:gd name="T2" fmla="*/ 38 w 38"/>
                <a:gd name="T3" fmla="*/ 75 h 75"/>
                <a:gd name="T4" fmla="*/ 0 w 38"/>
                <a:gd name="T5" fmla="*/ 65 h 75"/>
                <a:gd name="T6" fmla="*/ 0 w 38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5">
                  <a:moveTo>
                    <a:pt x="0" y="0"/>
                  </a:moveTo>
                  <a:cubicBezTo>
                    <a:pt x="21" y="0"/>
                    <a:pt x="38" y="40"/>
                    <a:pt x="38" y="75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132" name="Oval 6"/>
            <p:cNvSpPr>
              <a:spLocks noChangeArrowheads="1"/>
            </p:cNvSpPr>
            <p:nvPr/>
          </p:nvSpPr>
          <p:spPr bwMode="auto">
            <a:xfrm>
              <a:off x="729551" y="5558730"/>
              <a:ext cx="3927423" cy="654571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2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i="1" dirty="0">
                <a:solidFill>
                  <a:srgbClr val="000000"/>
                </a:solidFill>
                <a:latin typeface="思源宋体 CN" panose="02020400000000000000" pitchFamily="18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3" name="椭圆 132"/>
          <p:cNvSpPr/>
          <p:nvPr>
            <p:custDataLst>
              <p:tags r:id="rId15"/>
            </p:custDataLst>
          </p:nvPr>
        </p:nvSpPr>
        <p:spPr>
          <a:xfrm>
            <a:off x="6440444" y="2027998"/>
            <a:ext cx="684000" cy="684000"/>
          </a:xfrm>
          <a:prstGeom prst="ellipse">
            <a:avLst/>
          </a:prstGeom>
          <a:solidFill>
            <a:srgbClr val="2C6CFC"/>
          </a:solidFill>
          <a:ln w="44450">
            <a:solidFill>
              <a:srgbClr val="ECF0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4" name="组合 133"/>
          <p:cNvGrpSpPr/>
          <p:nvPr>
            <p:custDataLst>
              <p:tags r:id="rId16"/>
            </p:custDataLst>
          </p:nvPr>
        </p:nvGrpSpPr>
        <p:grpSpPr>
          <a:xfrm>
            <a:off x="7347376" y="1380137"/>
            <a:ext cx="3585359" cy="1331734"/>
            <a:chOff x="7912153" y="4455733"/>
            <a:chExt cx="3585359" cy="1331734"/>
          </a:xfrm>
        </p:grpSpPr>
        <p:sp>
          <p:nvSpPr>
            <p:cNvPr id="135" name="矩形 134"/>
            <p:cNvSpPr/>
            <p:nvPr>
              <p:custDataLst>
                <p:tags r:id="rId17"/>
              </p:custDataLst>
            </p:nvPr>
          </p:nvSpPr>
          <p:spPr>
            <a:xfrm>
              <a:off x="7912153" y="5211467"/>
              <a:ext cx="3585359" cy="576000"/>
            </a:xfrm>
            <a:prstGeom prst="rect">
              <a:avLst/>
            </a:prstGeom>
            <a:solidFill>
              <a:srgbClr val="2C6CFC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文本框 135"/>
            <p:cNvSpPr txBox="1"/>
            <p:nvPr>
              <p:custDataLst>
                <p:tags r:id="rId18"/>
              </p:custDataLst>
            </p:nvPr>
          </p:nvSpPr>
          <p:spPr>
            <a:xfrm>
              <a:off x="7973452" y="4455733"/>
              <a:ext cx="1605280" cy="41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实现数据标准化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7" name="椭圆 136"/>
          <p:cNvSpPr/>
          <p:nvPr>
            <p:custDataLst>
              <p:tags r:id="rId19"/>
            </p:custDataLst>
          </p:nvPr>
        </p:nvSpPr>
        <p:spPr>
          <a:xfrm>
            <a:off x="6440444" y="2906532"/>
            <a:ext cx="684000" cy="684000"/>
          </a:xfrm>
          <a:prstGeom prst="ellipse">
            <a:avLst/>
          </a:prstGeom>
          <a:solidFill>
            <a:srgbClr val="2C6CFC"/>
          </a:solidFill>
          <a:ln w="44450">
            <a:solidFill>
              <a:srgbClr val="ECF0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8" name="组合 137"/>
          <p:cNvGrpSpPr/>
          <p:nvPr>
            <p:custDataLst>
              <p:tags r:id="rId20"/>
            </p:custDataLst>
          </p:nvPr>
        </p:nvGrpSpPr>
        <p:grpSpPr>
          <a:xfrm>
            <a:off x="7347376" y="2965046"/>
            <a:ext cx="3585359" cy="576000"/>
            <a:chOff x="7912153" y="5196862"/>
            <a:chExt cx="3585359" cy="576000"/>
          </a:xfrm>
        </p:grpSpPr>
        <p:sp>
          <p:nvSpPr>
            <p:cNvPr id="139" name="矩形 138"/>
            <p:cNvSpPr/>
            <p:nvPr>
              <p:custDataLst>
                <p:tags r:id="rId21"/>
              </p:custDataLst>
            </p:nvPr>
          </p:nvSpPr>
          <p:spPr>
            <a:xfrm>
              <a:off x="7912153" y="5196862"/>
              <a:ext cx="3585359" cy="576000"/>
            </a:xfrm>
            <a:prstGeom prst="rect">
              <a:avLst/>
            </a:prstGeom>
            <a:solidFill>
              <a:srgbClr val="2C6CFC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139"/>
            <p:cNvSpPr txBox="1"/>
            <p:nvPr>
              <p:custDataLst>
                <p:tags r:id="rId22"/>
              </p:custDataLst>
            </p:nvPr>
          </p:nvSpPr>
          <p:spPr>
            <a:xfrm>
              <a:off x="7973626" y="5267591"/>
              <a:ext cx="1808480" cy="41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优化数据资产运营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41" name="椭圆 140"/>
          <p:cNvSpPr/>
          <p:nvPr>
            <p:custDataLst>
              <p:tags r:id="rId23"/>
            </p:custDataLst>
          </p:nvPr>
        </p:nvSpPr>
        <p:spPr>
          <a:xfrm>
            <a:off x="6440444" y="5442388"/>
            <a:ext cx="684000" cy="684000"/>
          </a:xfrm>
          <a:prstGeom prst="ellipse">
            <a:avLst/>
          </a:prstGeom>
          <a:solidFill>
            <a:srgbClr val="2C6CFC"/>
          </a:solidFill>
          <a:ln w="44450">
            <a:solidFill>
              <a:srgbClr val="ECF0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2" name="组合 141"/>
          <p:cNvGrpSpPr/>
          <p:nvPr>
            <p:custDataLst>
              <p:tags r:id="rId24"/>
            </p:custDataLst>
          </p:nvPr>
        </p:nvGrpSpPr>
        <p:grpSpPr>
          <a:xfrm>
            <a:off x="7347376" y="5496388"/>
            <a:ext cx="3585359" cy="576000"/>
            <a:chOff x="7912153" y="5196862"/>
            <a:chExt cx="3585359" cy="576000"/>
          </a:xfrm>
        </p:grpSpPr>
        <p:sp>
          <p:nvSpPr>
            <p:cNvPr id="143" name="矩形 142"/>
            <p:cNvSpPr/>
            <p:nvPr>
              <p:custDataLst>
                <p:tags r:id="rId25"/>
              </p:custDataLst>
            </p:nvPr>
          </p:nvSpPr>
          <p:spPr>
            <a:xfrm>
              <a:off x="7912153" y="5196862"/>
              <a:ext cx="3585359" cy="576000"/>
            </a:xfrm>
            <a:prstGeom prst="rect">
              <a:avLst/>
            </a:prstGeom>
            <a:solidFill>
              <a:srgbClr val="2C6CFC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文本框 143"/>
            <p:cNvSpPr txBox="1"/>
            <p:nvPr>
              <p:custDataLst>
                <p:tags r:id="rId26"/>
              </p:custDataLst>
            </p:nvPr>
          </p:nvSpPr>
          <p:spPr>
            <a:xfrm>
              <a:off x="7973567" y="5270877"/>
              <a:ext cx="3230880" cy="41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助力数字化转型，提升企业竞争力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011" y="4766051"/>
            <a:ext cx="405125" cy="405125"/>
          </a:xfrm>
          <a:prstGeom prst="rect">
            <a:avLst/>
          </a:prstGeom>
        </p:spPr>
      </p:pic>
      <p:pic>
        <p:nvPicPr>
          <p:cNvPr id="146" name="图片 145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305" y="1379744"/>
            <a:ext cx="344535" cy="344535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119" y="3928901"/>
            <a:ext cx="324881" cy="324881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472" y="2170404"/>
            <a:ext cx="394458" cy="394458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402" y="3066497"/>
            <a:ext cx="363952" cy="363952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465" y="5618256"/>
            <a:ext cx="345216" cy="345216"/>
          </a:xfrm>
          <a:prstGeom prst="rect">
            <a:avLst/>
          </a:prstGeom>
        </p:spPr>
      </p:pic>
      <p:pic>
        <p:nvPicPr>
          <p:cNvPr id="2" name="第五页">
            <a:hlinkClick r:id="" action="ppaction://media"/>
          </p:cNvPr>
          <p:cNvPicPr/>
          <p:nvPr>
            <a:audioFile r:link="rId39"/>
            <p:extLst>
              <p:ext uri="{DAA4B4D4-6D71-4841-9C94-3DE7FCFB9230}">
                <p14:media xmlns:p14="http://schemas.microsoft.com/office/powerpoint/2010/main" r:embed="rId40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323445" y="338899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9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43" y="483206"/>
            <a:ext cx="500053" cy="4500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09370" y="6718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睿治数据治理平台</a:t>
            </a: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产品优势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9" name="组合 158"/>
          <p:cNvGrpSpPr/>
          <p:nvPr>
            <p:custDataLst>
              <p:tags r:id="rId3"/>
            </p:custDataLst>
          </p:nvPr>
        </p:nvGrpSpPr>
        <p:grpSpPr>
          <a:xfrm>
            <a:off x="0" y="1575435"/>
            <a:ext cx="8122920" cy="1854200"/>
            <a:chOff x="1003460" y="1353141"/>
            <a:chExt cx="9861159" cy="2218148"/>
          </a:xfrm>
        </p:grpSpPr>
        <p:grpSp>
          <p:nvGrpSpPr>
            <p:cNvPr id="160" name="Group 35"/>
            <p:cNvGrpSpPr/>
            <p:nvPr/>
          </p:nvGrpSpPr>
          <p:grpSpPr>
            <a:xfrm>
              <a:off x="1003460" y="1353141"/>
              <a:ext cx="9861159" cy="1637707"/>
              <a:chOff x="1163638" y="2180195"/>
              <a:chExt cx="9864726" cy="1638300"/>
            </a:xfrm>
            <a:gradFill>
              <a:gsLst>
                <a:gs pos="0">
                  <a:srgbClr val="EA5B14"/>
                </a:gs>
                <a:gs pos="100000">
                  <a:srgbClr val="F49F27"/>
                </a:gs>
              </a:gsLst>
              <a:lin ang="0" scaled="0"/>
            </a:gradFill>
          </p:grpSpPr>
          <p:sp>
            <p:nvSpPr>
              <p:cNvPr id="165" name="Freeform 5"/>
              <p:cNvSpPr/>
              <p:nvPr/>
            </p:nvSpPr>
            <p:spPr bwMode="auto">
              <a:xfrm>
                <a:off x="2643188" y="2180195"/>
                <a:ext cx="2057400" cy="712788"/>
              </a:xfrm>
              <a:custGeom>
                <a:avLst/>
                <a:gdLst>
                  <a:gd name="T0" fmla="*/ 542 w 548"/>
                  <a:gd name="T1" fmla="*/ 171 h 189"/>
                  <a:gd name="T2" fmla="*/ 548 w 548"/>
                  <a:gd name="T3" fmla="*/ 149 h 189"/>
                  <a:gd name="T4" fmla="*/ 449 w 548"/>
                  <a:gd name="T5" fmla="*/ 83 h 189"/>
                  <a:gd name="T6" fmla="*/ 273 w 548"/>
                  <a:gd name="T7" fmla="*/ 0 h 189"/>
                  <a:gd name="T8" fmla="*/ 98 w 548"/>
                  <a:gd name="T9" fmla="*/ 83 h 189"/>
                  <a:gd name="T10" fmla="*/ 0 w 548"/>
                  <a:gd name="T11" fmla="*/ 148 h 189"/>
                  <a:gd name="T12" fmla="*/ 7 w 548"/>
                  <a:gd name="T13" fmla="*/ 176 h 189"/>
                  <a:gd name="T14" fmla="*/ 6 w 548"/>
                  <a:gd name="T15" fmla="*/ 188 h 189"/>
                  <a:gd name="T16" fmla="*/ 125 w 548"/>
                  <a:gd name="T17" fmla="*/ 112 h 189"/>
                  <a:gd name="T18" fmla="*/ 273 w 548"/>
                  <a:gd name="T19" fmla="*/ 40 h 189"/>
                  <a:gd name="T20" fmla="*/ 421 w 548"/>
                  <a:gd name="T21" fmla="*/ 112 h 189"/>
                  <a:gd name="T22" fmla="*/ 543 w 548"/>
                  <a:gd name="T23" fmla="*/ 189 h 189"/>
                  <a:gd name="T24" fmla="*/ 542 w 548"/>
                  <a:gd name="T25" fmla="*/ 17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8" h="189">
                    <a:moveTo>
                      <a:pt x="542" y="171"/>
                    </a:moveTo>
                    <a:cubicBezTo>
                      <a:pt x="542" y="163"/>
                      <a:pt x="545" y="156"/>
                      <a:pt x="548" y="149"/>
                    </a:cubicBezTo>
                    <a:cubicBezTo>
                      <a:pt x="506" y="138"/>
                      <a:pt x="479" y="112"/>
                      <a:pt x="449" y="83"/>
                    </a:cubicBezTo>
                    <a:cubicBezTo>
                      <a:pt x="408" y="44"/>
                      <a:pt x="362" y="0"/>
                      <a:pt x="273" y="0"/>
                    </a:cubicBezTo>
                    <a:cubicBezTo>
                      <a:pt x="184" y="0"/>
                      <a:pt x="138" y="44"/>
                      <a:pt x="98" y="83"/>
                    </a:cubicBezTo>
                    <a:cubicBezTo>
                      <a:pt x="68" y="111"/>
                      <a:pt x="41" y="137"/>
                      <a:pt x="0" y="148"/>
                    </a:cubicBezTo>
                    <a:cubicBezTo>
                      <a:pt x="5" y="157"/>
                      <a:pt x="7" y="166"/>
                      <a:pt x="7" y="176"/>
                    </a:cubicBezTo>
                    <a:cubicBezTo>
                      <a:pt x="7" y="180"/>
                      <a:pt x="7" y="184"/>
                      <a:pt x="6" y="188"/>
                    </a:cubicBezTo>
                    <a:cubicBezTo>
                      <a:pt x="60" y="174"/>
                      <a:pt x="94" y="142"/>
                      <a:pt x="125" y="112"/>
                    </a:cubicBezTo>
                    <a:cubicBezTo>
                      <a:pt x="165" y="73"/>
                      <a:pt x="200" y="40"/>
                      <a:pt x="273" y="40"/>
                    </a:cubicBezTo>
                    <a:cubicBezTo>
                      <a:pt x="346" y="40"/>
                      <a:pt x="381" y="73"/>
                      <a:pt x="421" y="112"/>
                    </a:cubicBezTo>
                    <a:cubicBezTo>
                      <a:pt x="452" y="142"/>
                      <a:pt x="487" y="176"/>
                      <a:pt x="543" y="189"/>
                    </a:cubicBezTo>
                    <a:cubicBezTo>
                      <a:pt x="542" y="183"/>
                      <a:pt x="541" y="177"/>
                      <a:pt x="542" y="17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66" name="Freeform 6"/>
              <p:cNvSpPr/>
              <p:nvPr/>
            </p:nvSpPr>
            <p:spPr bwMode="auto">
              <a:xfrm>
                <a:off x="7470776" y="2180195"/>
                <a:ext cx="2055813" cy="719138"/>
              </a:xfrm>
              <a:custGeom>
                <a:avLst/>
                <a:gdLst>
                  <a:gd name="T0" fmla="*/ 540 w 548"/>
                  <a:gd name="T1" fmla="*/ 171 h 191"/>
                  <a:gd name="T2" fmla="*/ 548 w 548"/>
                  <a:gd name="T3" fmla="*/ 147 h 191"/>
                  <a:gd name="T4" fmla="*/ 456 w 548"/>
                  <a:gd name="T5" fmla="*/ 83 h 191"/>
                  <a:gd name="T6" fmla="*/ 281 w 548"/>
                  <a:gd name="T7" fmla="*/ 0 h 191"/>
                  <a:gd name="T8" fmla="*/ 105 w 548"/>
                  <a:gd name="T9" fmla="*/ 83 h 191"/>
                  <a:gd name="T10" fmla="*/ 0 w 548"/>
                  <a:gd name="T11" fmla="*/ 151 h 191"/>
                  <a:gd name="T12" fmla="*/ 6 w 548"/>
                  <a:gd name="T13" fmla="*/ 176 h 191"/>
                  <a:gd name="T14" fmla="*/ 4 w 548"/>
                  <a:gd name="T15" fmla="*/ 191 h 191"/>
                  <a:gd name="T16" fmla="*/ 133 w 548"/>
                  <a:gd name="T17" fmla="*/ 112 h 191"/>
                  <a:gd name="T18" fmla="*/ 281 w 548"/>
                  <a:gd name="T19" fmla="*/ 40 h 191"/>
                  <a:gd name="T20" fmla="*/ 429 w 548"/>
                  <a:gd name="T21" fmla="*/ 112 h 191"/>
                  <a:gd name="T22" fmla="*/ 541 w 548"/>
                  <a:gd name="T23" fmla="*/ 186 h 191"/>
                  <a:gd name="T24" fmla="*/ 540 w 548"/>
                  <a:gd name="T25" fmla="*/ 17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8" h="191">
                    <a:moveTo>
                      <a:pt x="540" y="171"/>
                    </a:moveTo>
                    <a:cubicBezTo>
                      <a:pt x="541" y="162"/>
                      <a:pt x="544" y="154"/>
                      <a:pt x="548" y="147"/>
                    </a:cubicBezTo>
                    <a:cubicBezTo>
                      <a:pt x="510" y="135"/>
                      <a:pt x="485" y="110"/>
                      <a:pt x="456" y="83"/>
                    </a:cubicBezTo>
                    <a:cubicBezTo>
                      <a:pt x="416" y="44"/>
                      <a:pt x="370" y="0"/>
                      <a:pt x="281" y="0"/>
                    </a:cubicBezTo>
                    <a:cubicBezTo>
                      <a:pt x="192" y="0"/>
                      <a:pt x="146" y="44"/>
                      <a:pt x="105" y="83"/>
                    </a:cubicBezTo>
                    <a:cubicBezTo>
                      <a:pt x="74" y="113"/>
                      <a:pt x="46" y="140"/>
                      <a:pt x="0" y="151"/>
                    </a:cubicBezTo>
                    <a:cubicBezTo>
                      <a:pt x="4" y="158"/>
                      <a:pt x="6" y="167"/>
                      <a:pt x="6" y="176"/>
                    </a:cubicBezTo>
                    <a:cubicBezTo>
                      <a:pt x="6" y="181"/>
                      <a:pt x="5" y="186"/>
                      <a:pt x="4" y="191"/>
                    </a:cubicBezTo>
                    <a:cubicBezTo>
                      <a:pt x="64" y="178"/>
                      <a:pt x="100" y="143"/>
                      <a:pt x="133" y="112"/>
                    </a:cubicBezTo>
                    <a:cubicBezTo>
                      <a:pt x="173" y="73"/>
                      <a:pt x="208" y="40"/>
                      <a:pt x="281" y="40"/>
                    </a:cubicBezTo>
                    <a:cubicBezTo>
                      <a:pt x="354" y="40"/>
                      <a:pt x="388" y="73"/>
                      <a:pt x="429" y="112"/>
                    </a:cubicBezTo>
                    <a:cubicBezTo>
                      <a:pt x="458" y="140"/>
                      <a:pt x="491" y="172"/>
                      <a:pt x="541" y="186"/>
                    </a:cubicBezTo>
                    <a:cubicBezTo>
                      <a:pt x="540" y="181"/>
                      <a:pt x="540" y="176"/>
                      <a:pt x="540" y="17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67" name="Freeform 7"/>
              <p:cNvSpPr/>
              <p:nvPr/>
            </p:nvSpPr>
            <p:spPr bwMode="auto">
              <a:xfrm>
                <a:off x="9921876" y="2180195"/>
                <a:ext cx="1106488" cy="712788"/>
              </a:xfrm>
              <a:custGeom>
                <a:avLst/>
                <a:gdLst>
                  <a:gd name="T0" fmla="*/ 275 w 295"/>
                  <a:gd name="T1" fmla="*/ 0 h 189"/>
                  <a:gd name="T2" fmla="*/ 99 w 295"/>
                  <a:gd name="T3" fmla="*/ 83 h 189"/>
                  <a:gd name="T4" fmla="*/ 0 w 295"/>
                  <a:gd name="T5" fmla="*/ 149 h 189"/>
                  <a:gd name="T6" fmla="*/ 6 w 295"/>
                  <a:gd name="T7" fmla="*/ 176 h 189"/>
                  <a:gd name="T8" fmla="*/ 5 w 295"/>
                  <a:gd name="T9" fmla="*/ 189 h 189"/>
                  <a:gd name="T10" fmla="*/ 127 w 295"/>
                  <a:gd name="T11" fmla="*/ 112 h 189"/>
                  <a:gd name="T12" fmla="*/ 275 w 295"/>
                  <a:gd name="T13" fmla="*/ 40 h 189"/>
                  <a:gd name="T14" fmla="*/ 295 w 295"/>
                  <a:gd name="T15" fmla="*/ 20 h 189"/>
                  <a:gd name="T16" fmla="*/ 275 w 295"/>
                  <a:gd name="T1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189">
                    <a:moveTo>
                      <a:pt x="275" y="0"/>
                    </a:moveTo>
                    <a:cubicBezTo>
                      <a:pt x="186" y="0"/>
                      <a:pt x="140" y="44"/>
                      <a:pt x="99" y="83"/>
                    </a:cubicBezTo>
                    <a:cubicBezTo>
                      <a:pt x="69" y="112"/>
                      <a:pt x="42" y="138"/>
                      <a:pt x="0" y="149"/>
                    </a:cubicBezTo>
                    <a:cubicBezTo>
                      <a:pt x="4" y="157"/>
                      <a:pt x="6" y="166"/>
                      <a:pt x="6" y="176"/>
                    </a:cubicBezTo>
                    <a:cubicBezTo>
                      <a:pt x="6" y="181"/>
                      <a:pt x="6" y="185"/>
                      <a:pt x="5" y="189"/>
                    </a:cubicBezTo>
                    <a:cubicBezTo>
                      <a:pt x="60" y="176"/>
                      <a:pt x="95" y="142"/>
                      <a:pt x="127" y="112"/>
                    </a:cubicBezTo>
                    <a:cubicBezTo>
                      <a:pt x="167" y="73"/>
                      <a:pt x="202" y="40"/>
                      <a:pt x="275" y="40"/>
                    </a:cubicBezTo>
                    <a:cubicBezTo>
                      <a:pt x="286" y="40"/>
                      <a:pt x="295" y="31"/>
                      <a:pt x="295" y="20"/>
                    </a:cubicBezTo>
                    <a:cubicBezTo>
                      <a:pt x="295" y="9"/>
                      <a:pt x="286" y="0"/>
                      <a:pt x="27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68" name="Freeform 8"/>
              <p:cNvSpPr/>
              <p:nvPr/>
            </p:nvSpPr>
            <p:spPr bwMode="auto">
              <a:xfrm>
                <a:off x="5094288" y="2180195"/>
                <a:ext cx="1985963" cy="701675"/>
              </a:xfrm>
              <a:custGeom>
                <a:avLst/>
                <a:gdLst>
                  <a:gd name="T0" fmla="*/ 520 w 529"/>
                  <a:gd name="T1" fmla="*/ 171 h 186"/>
                  <a:gd name="T2" fmla="*/ 529 w 529"/>
                  <a:gd name="T3" fmla="*/ 145 h 186"/>
                  <a:gd name="T4" fmla="*/ 442 w 529"/>
                  <a:gd name="T5" fmla="*/ 83 h 186"/>
                  <a:gd name="T6" fmla="*/ 267 w 529"/>
                  <a:gd name="T7" fmla="*/ 0 h 186"/>
                  <a:gd name="T8" fmla="*/ 91 w 529"/>
                  <a:gd name="T9" fmla="*/ 83 h 186"/>
                  <a:gd name="T10" fmla="*/ 0 w 529"/>
                  <a:gd name="T11" fmla="*/ 147 h 186"/>
                  <a:gd name="T12" fmla="*/ 8 w 529"/>
                  <a:gd name="T13" fmla="*/ 176 h 186"/>
                  <a:gd name="T14" fmla="*/ 7 w 529"/>
                  <a:gd name="T15" fmla="*/ 186 h 186"/>
                  <a:gd name="T16" fmla="*/ 119 w 529"/>
                  <a:gd name="T17" fmla="*/ 112 h 186"/>
                  <a:gd name="T18" fmla="*/ 267 w 529"/>
                  <a:gd name="T19" fmla="*/ 40 h 186"/>
                  <a:gd name="T20" fmla="*/ 415 w 529"/>
                  <a:gd name="T21" fmla="*/ 112 h 186"/>
                  <a:gd name="T22" fmla="*/ 520 w 529"/>
                  <a:gd name="T23" fmla="*/ 184 h 186"/>
                  <a:gd name="T24" fmla="*/ 520 w 529"/>
                  <a:gd name="T25" fmla="*/ 1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9" h="186">
                    <a:moveTo>
                      <a:pt x="520" y="171"/>
                    </a:moveTo>
                    <a:cubicBezTo>
                      <a:pt x="521" y="162"/>
                      <a:pt x="524" y="153"/>
                      <a:pt x="529" y="145"/>
                    </a:cubicBezTo>
                    <a:cubicBezTo>
                      <a:pt x="494" y="132"/>
                      <a:pt x="469" y="109"/>
                      <a:pt x="442" y="83"/>
                    </a:cubicBezTo>
                    <a:cubicBezTo>
                      <a:pt x="402" y="44"/>
                      <a:pt x="356" y="0"/>
                      <a:pt x="267" y="0"/>
                    </a:cubicBezTo>
                    <a:cubicBezTo>
                      <a:pt x="178" y="0"/>
                      <a:pt x="132" y="44"/>
                      <a:pt x="91" y="83"/>
                    </a:cubicBezTo>
                    <a:cubicBezTo>
                      <a:pt x="63" y="110"/>
                      <a:pt x="38" y="135"/>
                      <a:pt x="0" y="147"/>
                    </a:cubicBezTo>
                    <a:cubicBezTo>
                      <a:pt x="5" y="155"/>
                      <a:pt x="8" y="165"/>
                      <a:pt x="8" y="176"/>
                    </a:cubicBezTo>
                    <a:cubicBezTo>
                      <a:pt x="8" y="180"/>
                      <a:pt x="7" y="183"/>
                      <a:pt x="7" y="186"/>
                    </a:cubicBezTo>
                    <a:cubicBezTo>
                      <a:pt x="57" y="172"/>
                      <a:pt x="89" y="140"/>
                      <a:pt x="119" y="112"/>
                    </a:cubicBezTo>
                    <a:cubicBezTo>
                      <a:pt x="159" y="73"/>
                      <a:pt x="194" y="40"/>
                      <a:pt x="267" y="40"/>
                    </a:cubicBezTo>
                    <a:cubicBezTo>
                      <a:pt x="340" y="40"/>
                      <a:pt x="374" y="73"/>
                      <a:pt x="415" y="112"/>
                    </a:cubicBezTo>
                    <a:cubicBezTo>
                      <a:pt x="443" y="139"/>
                      <a:pt x="474" y="169"/>
                      <a:pt x="520" y="184"/>
                    </a:cubicBezTo>
                    <a:cubicBezTo>
                      <a:pt x="520" y="180"/>
                      <a:pt x="520" y="176"/>
                      <a:pt x="520" y="17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69" name="Freeform 9"/>
              <p:cNvSpPr/>
              <p:nvPr/>
            </p:nvSpPr>
            <p:spPr bwMode="auto">
              <a:xfrm>
                <a:off x="1163638" y="2180195"/>
                <a:ext cx="1085850" cy="704850"/>
              </a:xfrm>
              <a:custGeom>
                <a:avLst/>
                <a:gdLst>
                  <a:gd name="T0" fmla="*/ 282 w 289"/>
                  <a:gd name="T1" fmla="*/ 171 h 187"/>
                  <a:gd name="T2" fmla="*/ 289 w 289"/>
                  <a:gd name="T3" fmla="*/ 147 h 187"/>
                  <a:gd name="T4" fmla="*/ 196 w 289"/>
                  <a:gd name="T5" fmla="*/ 83 h 187"/>
                  <a:gd name="T6" fmla="*/ 20 w 289"/>
                  <a:gd name="T7" fmla="*/ 0 h 187"/>
                  <a:gd name="T8" fmla="*/ 0 w 289"/>
                  <a:gd name="T9" fmla="*/ 20 h 187"/>
                  <a:gd name="T10" fmla="*/ 20 w 289"/>
                  <a:gd name="T11" fmla="*/ 40 h 187"/>
                  <a:gd name="T12" fmla="*/ 168 w 289"/>
                  <a:gd name="T13" fmla="*/ 112 h 187"/>
                  <a:gd name="T14" fmla="*/ 283 w 289"/>
                  <a:gd name="T15" fmla="*/ 187 h 187"/>
                  <a:gd name="T16" fmla="*/ 282 w 289"/>
                  <a:gd name="T17" fmla="*/ 17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9" h="187">
                    <a:moveTo>
                      <a:pt x="282" y="171"/>
                    </a:moveTo>
                    <a:cubicBezTo>
                      <a:pt x="283" y="163"/>
                      <a:pt x="286" y="155"/>
                      <a:pt x="289" y="147"/>
                    </a:cubicBezTo>
                    <a:cubicBezTo>
                      <a:pt x="251" y="135"/>
                      <a:pt x="225" y="111"/>
                      <a:pt x="196" y="83"/>
                    </a:cubicBezTo>
                    <a:cubicBezTo>
                      <a:pt x="155" y="44"/>
                      <a:pt x="109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93" y="40"/>
                      <a:pt x="128" y="73"/>
                      <a:pt x="168" y="112"/>
                    </a:cubicBezTo>
                    <a:cubicBezTo>
                      <a:pt x="198" y="141"/>
                      <a:pt x="232" y="173"/>
                      <a:pt x="283" y="187"/>
                    </a:cubicBezTo>
                    <a:cubicBezTo>
                      <a:pt x="282" y="182"/>
                      <a:pt x="282" y="177"/>
                      <a:pt x="282" y="17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0" name="Freeform 12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360613" y="2756458"/>
                <a:ext cx="173038" cy="173038"/>
              </a:xfrm>
              <a:custGeom>
                <a:avLst/>
                <a:gdLst>
                  <a:gd name="T0" fmla="*/ 23 w 46"/>
                  <a:gd name="T1" fmla="*/ 46 h 46"/>
                  <a:gd name="T2" fmla="*/ 23 w 46"/>
                  <a:gd name="T3" fmla="*/ 46 h 46"/>
                  <a:gd name="T4" fmla="*/ 0 w 46"/>
                  <a:gd name="T5" fmla="*/ 23 h 46"/>
                  <a:gd name="T6" fmla="*/ 0 w 46"/>
                  <a:gd name="T7" fmla="*/ 23 h 46"/>
                  <a:gd name="T8" fmla="*/ 23 w 46"/>
                  <a:gd name="T9" fmla="*/ 0 h 46"/>
                  <a:gd name="T10" fmla="*/ 23 w 46"/>
                  <a:gd name="T11" fmla="*/ 0 h 46"/>
                  <a:gd name="T12" fmla="*/ 46 w 46"/>
                  <a:gd name="T13" fmla="*/ 23 h 46"/>
                  <a:gd name="T14" fmla="*/ 46 w 46"/>
                  <a:gd name="T15" fmla="*/ 23 h 46"/>
                  <a:gd name="T16" fmla="*/ 23 w 4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6">
                    <a:moveTo>
                      <a:pt x="23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6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6" y="10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6"/>
                      <a:pt x="35" y="46"/>
                      <a:pt x="23" y="46"/>
                    </a:cubicBezTo>
                    <a:close/>
                  </a:path>
                </a:pathLst>
              </a:custGeom>
              <a:solidFill>
                <a:srgbClr val="006EEC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1" name="Freeform 13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2241551" y="2643745"/>
                <a:ext cx="404813" cy="1174750"/>
              </a:xfrm>
              <a:custGeom>
                <a:avLst/>
                <a:gdLst>
                  <a:gd name="T0" fmla="*/ 45 w 108"/>
                  <a:gd name="T1" fmla="*/ 312 h 312"/>
                  <a:gd name="T2" fmla="*/ 45 w 108"/>
                  <a:gd name="T3" fmla="*/ 147 h 312"/>
                  <a:gd name="T4" fmla="*/ 20 w 108"/>
                  <a:gd name="T5" fmla="*/ 94 h 312"/>
                  <a:gd name="T6" fmla="*/ 1 w 108"/>
                  <a:gd name="T7" fmla="*/ 49 h 312"/>
                  <a:gd name="T8" fmla="*/ 49 w 108"/>
                  <a:gd name="T9" fmla="*/ 0 h 312"/>
                  <a:gd name="T10" fmla="*/ 55 w 108"/>
                  <a:gd name="T11" fmla="*/ 0 h 312"/>
                  <a:gd name="T12" fmla="*/ 108 w 108"/>
                  <a:gd name="T13" fmla="*/ 53 h 312"/>
                  <a:gd name="T14" fmla="*/ 89 w 108"/>
                  <a:gd name="T15" fmla="*/ 95 h 312"/>
                  <a:gd name="T16" fmla="*/ 64 w 108"/>
                  <a:gd name="T17" fmla="*/ 147 h 312"/>
                  <a:gd name="T18" fmla="*/ 64 w 108"/>
                  <a:gd name="T19" fmla="*/ 312 h 312"/>
                  <a:gd name="T20" fmla="*/ 45 w 108"/>
                  <a:gd name="T21" fmla="*/ 312 h 312"/>
                  <a:gd name="T22" fmla="*/ 55 w 108"/>
                  <a:gd name="T23" fmla="*/ 19 h 312"/>
                  <a:gd name="T24" fmla="*/ 20 w 108"/>
                  <a:gd name="T25" fmla="*/ 53 h 312"/>
                  <a:gd name="T26" fmla="*/ 55 w 108"/>
                  <a:gd name="T27" fmla="*/ 88 h 312"/>
                  <a:gd name="T28" fmla="*/ 89 w 108"/>
                  <a:gd name="T29" fmla="*/ 53 h 312"/>
                  <a:gd name="T30" fmla="*/ 55 w 108"/>
                  <a:gd name="T31" fmla="*/ 1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12">
                    <a:moveTo>
                      <a:pt x="45" y="312"/>
                    </a:moveTo>
                    <a:cubicBezTo>
                      <a:pt x="45" y="147"/>
                      <a:pt x="45" y="147"/>
                      <a:pt x="45" y="147"/>
                    </a:cubicBezTo>
                    <a:cubicBezTo>
                      <a:pt x="45" y="127"/>
                      <a:pt x="36" y="108"/>
                      <a:pt x="20" y="94"/>
                    </a:cubicBezTo>
                    <a:cubicBezTo>
                      <a:pt x="7" y="83"/>
                      <a:pt x="0" y="66"/>
                      <a:pt x="1" y="49"/>
                    </a:cubicBezTo>
                    <a:cubicBezTo>
                      <a:pt x="3" y="23"/>
                      <a:pt x="23" y="3"/>
                      <a:pt x="49" y="0"/>
                    </a:cubicBezTo>
                    <a:cubicBezTo>
                      <a:pt x="51" y="0"/>
                      <a:pt x="53" y="0"/>
                      <a:pt x="55" y="0"/>
                    </a:cubicBezTo>
                    <a:cubicBezTo>
                      <a:pt x="84" y="0"/>
                      <a:pt x="108" y="24"/>
                      <a:pt x="108" y="53"/>
                    </a:cubicBezTo>
                    <a:cubicBezTo>
                      <a:pt x="108" y="69"/>
                      <a:pt x="101" y="84"/>
                      <a:pt x="89" y="95"/>
                    </a:cubicBezTo>
                    <a:cubicBezTo>
                      <a:pt x="73" y="107"/>
                      <a:pt x="64" y="126"/>
                      <a:pt x="64" y="147"/>
                    </a:cubicBezTo>
                    <a:cubicBezTo>
                      <a:pt x="64" y="312"/>
                      <a:pt x="64" y="312"/>
                      <a:pt x="64" y="312"/>
                    </a:cubicBezTo>
                    <a:lnTo>
                      <a:pt x="45" y="312"/>
                    </a:lnTo>
                    <a:close/>
                    <a:moveTo>
                      <a:pt x="55" y="19"/>
                    </a:moveTo>
                    <a:cubicBezTo>
                      <a:pt x="36" y="19"/>
                      <a:pt x="20" y="34"/>
                      <a:pt x="20" y="53"/>
                    </a:cubicBezTo>
                    <a:cubicBezTo>
                      <a:pt x="20" y="72"/>
                      <a:pt x="36" y="88"/>
                      <a:pt x="55" y="88"/>
                    </a:cubicBezTo>
                    <a:cubicBezTo>
                      <a:pt x="74" y="88"/>
                      <a:pt x="89" y="72"/>
                      <a:pt x="89" y="53"/>
                    </a:cubicBezTo>
                    <a:cubicBezTo>
                      <a:pt x="89" y="34"/>
                      <a:pt x="74" y="19"/>
                      <a:pt x="55" y="19"/>
                    </a:cubicBezTo>
                    <a:close/>
                  </a:path>
                </a:pathLst>
              </a:custGeom>
              <a:solidFill>
                <a:srgbClr val="006EEC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2" name="Freeform 12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810919" y="2756458"/>
                <a:ext cx="173038" cy="173038"/>
              </a:xfrm>
              <a:custGeom>
                <a:avLst/>
                <a:gdLst>
                  <a:gd name="T0" fmla="*/ 23 w 46"/>
                  <a:gd name="T1" fmla="*/ 46 h 46"/>
                  <a:gd name="T2" fmla="*/ 23 w 46"/>
                  <a:gd name="T3" fmla="*/ 46 h 46"/>
                  <a:gd name="T4" fmla="*/ 0 w 46"/>
                  <a:gd name="T5" fmla="*/ 23 h 46"/>
                  <a:gd name="T6" fmla="*/ 0 w 46"/>
                  <a:gd name="T7" fmla="*/ 23 h 46"/>
                  <a:gd name="T8" fmla="*/ 23 w 46"/>
                  <a:gd name="T9" fmla="*/ 0 h 46"/>
                  <a:gd name="T10" fmla="*/ 23 w 46"/>
                  <a:gd name="T11" fmla="*/ 0 h 46"/>
                  <a:gd name="T12" fmla="*/ 46 w 46"/>
                  <a:gd name="T13" fmla="*/ 23 h 46"/>
                  <a:gd name="T14" fmla="*/ 46 w 46"/>
                  <a:gd name="T15" fmla="*/ 23 h 46"/>
                  <a:gd name="T16" fmla="*/ 23 w 4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6">
                    <a:moveTo>
                      <a:pt x="23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6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6" y="10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6"/>
                      <a:pt x="35" y="46"/>
                      <a:pt x="23" y="46"/>
                    </a:cubicBezTo>
                    <a:close/>
                  </a:path>
                </a:pathLst>
              </a:custGeom>
              <a:solidFill>
                <a:srgbClr val="51B3FF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3" name="Freeform 13"/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691857" y="2643745"/>
                <a:ext cx="404813" cy="1174750"/>
              </a:xfrm>
              <a:custGeom>
                <a:avLst/>
                <a:gdLst>
                  <a:gd name="T0" fmla="*/ 45 w 108"/>
                  <a:gd name="T1" fmla="*/ 312 h 312"/>
                  <a:gd name="T2" fmla="*/ 45 w 108"/>
                  <a:gd name="T3" fmla="*/ 147 h 312"/>
                  <a:gd name="T4" fmla="*/ 20 w 108"/>
                  <a:gd name="T5" fmla="*/ 94 h 312"/>
                  <a:gd name="T6" fmla="*/ 1 w 108"/>
                  <a:gd name="T7" fmla="*/ 49 h 312"/>
                  <a:gd name="T8" fmla="*/ 49 w 108"/>
                  <a:gd name="T9" fmla="*/ 0 h 312"/>
                  <a:gd name="T10" fmla="*/ 55 w 108"/>
                  <a:gd name="T11" fmla="*/ 0 h 312"/>
                  <a:gd name="T12" fmla="*/ 108 w 108"/>
                  <a:gd name="T13" fmla="*/ 53 h 312"/>
                  <a:gd name="T14" fmla="*/ 89 w 108"/>
                  <a:gd name="T15" fmla="*/ 95 h 312"/>
                  <a:gd name="T16" fmla="*/ 64 w 108"/>
                  <a:gd name="T17" fmla="*/ 147 h 312"/>
                  <a:gd name="T18" fmla="*/ 64 w 108"/>
                  <a:gd name="T19" fmla="*/ 312 h 312"/>
                  <a:gd name="T20" fmla="*/ 45 w 108"/>
                  <a:gd name="T21" fmla="*/ 312 h 312"/>
                  <a:gd name="T22" fmla="*/ 55 w 108"/>
                  <a:gd name="T23" fmla="*/ 19 h 312"/>
                  <a:gd name="T24" fmla="*/ 20 w 108"/>
                  <a:gd name="T25" fmla="*/ 53 h 312"/>
                  <a:gd name="T26" fmla="*/ 55 w 108"/>
                  <a:gd name="T27" fmla="*/ 88 h 312"/>
                  <a:gd name="T28" fmla="*/ 89 w 108"/>
                  <a:gd name="T29" fmla="*/ 53 h 312"/>
                  <a:gd name="T30" fmla="*/ 55 w 108"/>
                  <a:gd name="T31" fmla="*/ 1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12">
                    <a:moveTo>
                      <a:pt x="45" y="312"/>
                    </a:moveTo>
                    <a:cubicBezTo>
                      <a:pt x="45" y="147"/>
                      <a:pt x="45" y="147"/>
                      <a:pt x="45" y="147"/>
                    </a:cubicBezTo>
                    <a:cubicBezTo>
                      <a:pt x="45" y="127"/>
                      <a:pt x="36" y="108"/>
                      <a:pt x="20" y="94"/>
                    </a:cubicBezTo>
                    <a:cubicBezTo>
                      <a:pt x="7" y="83"/>
                      <a:pt x="0" y="66"/>
                      <a:pt x="1" y="49"/>
                    </a:cubicBezTo>
                    <a:cubicBezTo>
                      <a:pt x="3" y="23"/>
                      <a:pt x="23" y="3"/>
                      <a:pt x="49" y="0"/>
                    </a:cubicBezTo>
                    <a:cubicBezTo>
                      <a:pt x="51" y="0"/>
                      <a:pt x="53" y="0"/>
                      <a:pt x="55" y="0"/>
                    </a:cubicBezTo>
                    <a:cubicBezTo>
                      <a:pt x="84" y="0"/>
                      <a:pt x="108" y="24"/>
                      <a:pt x="108" y="53"/>
                    </a:cubicBezTo>
                    <a:cubicBezTo>
                      <a:pt x="108" y="69"/>
                      <a:pt x="101" y="84"/>
                      <a:pt x="89" y="95"/>
                    </a:cubicBezTo>
                    <a:cubicBezTo>
                      <a:pt x="73" y="107"/>
                      <a:pt x="64" y="126"/>
                      <a:pt x="64" y="147"/>
                    </a:cubicBezTo>
                    <a:cubicBezTo>
                      <a:pt x="64" y="312"/>
                      <a:pt x="64" y="312"/>
                      <a:pt x="64" y="312"/>
                    </a:cubicBezTo>
                    <a:lnTo>
                      <a:pt x="45" y="312"/>
                    </a:lnTo>
                    <a:close/>
                    <a:moveTo>
                      <a:pt x="55" y="19"/>
                    </a:moveTo>
                    <a:cubicBezTo>
                      <a:pt x="36" y="19"/>
                      <a:pt x="20" y="34"/>
                      <a:pt x="20" y="53"/>
                    </a:cubicBezTo>
                    <a:cubicBezTo>
                      <a:pt x="20" y="72"/>
                      <a:pt x="36" y="88"/>
                      <a:pt x="55" y="88"/>
                    </a:cubicBezTo>
                    <a:cubicBezTo>
                      <a:pt x="74" y="88"/>
                      <a:pt x="89" y="72"/>
                      <a:pt x="89" y="53"/>
                    </a:cubicBezTo>
                    <a:cubicBezTo>
                      <a:pt x="89" y="34"/>
                      <a:pt x="74" y="19"/>
                      <a:pt x="55" y="19"/>
                    </a:cubicBezTo>
                    <a:close/>
                  </a:path>
                </a:pathLst>
              </a:custGeom>
              <a:solidFill>
                <a:srgbClr val="51B3FF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4" name="Freeform 12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7185025" y="2756458"/>
                <a:ext cx="173038" cy="173038"/>
              </a:xfrm>
              <a:custGeom>
                <a:avLst/>
                <a:gdLst>
                  <a:gd name="T0" fmla="*/ 23 w 46"/>
                  <a:gd name="T1" fmla="*/ 46 h 46"/>
                  <a:gd name="T2" fmla="*/ 23 w 46"/>
                  <a:gd name="T3" fmla="*/ 46 h 46"/>
                  <a:gd name="T4" fmla="*/ 0 w 46"/>
                  <a:gd name="T5" fmla="*/ 23 h 46"/>
                  <a:gd name="T6" fmla="*/ 0 w 46"/>
                  <a:gd name="T7" fmla="*/ 23 h 46"/>
                  <a:gd name="T8" fmla="*/ 23 w 46"/>
                  <a:gd name="T9" fmla="*/ 0 h 46"/>
                  <a:gd name="T10" fmla="*/ 23 w 46"/>
                  <a:gd name="T11" fmla="*/ 0 h 46"/>
                  <a:gd name="T12" fmla="*/ 46 w 46"/>
                  <a:gd name="T13" fmla="*/ 23 h 46"/>
                  <a:gd name="T14" fmla="*/ 46 w 46"/>
                  <a:gd name="T15" fmla="*/ 23 h 46"/>
                  <a:gd name="T16" fmla="*/ 23 w 4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6">
                    <a:moveTo>
                      <a:pt x="23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6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6" y="10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6"/>
                      <a:pt x="35" y="46"/>
                      <a:pt x="23" y="46"/>
                    </a:cubicBezTo>
                    <a:close/>
                  </a:path>
                </a:pathLst>
              </a:custGeom>
              <a:solidFill>
                <a:srgbClr val="006EEC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5" name="Freeform 13"/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7065963" y="2643745"/>
                <a:ext cx="404813" cy="1174750"/>
              </a:xfrm>
              <a:custGeom>
                <a:avLst/>
                <a:gdLst>
                  <a:gd name="T0" fmla="*/ 45 w 108"/>
                  <a:gd name="T1" fmla="*/ 312 h 312"/>
                  <a:gd name="T2" fmla="*/ 45 w 108"/>
                  <a:gd name="T3" fmla="*/ 147 h 312"/>
                  <a:gd name="T4" fmla="*/ 20 w 108"/>
                  <a:gd name="T5" fmla="*/ 94 h 312"/>
                  <a:gd name="T6" fmla="*/ 1 w 108"/>
                  <a:gd name="T7" fmla="*/ 49 h 312"/>
                  <a:gd name="T8" fmla="*/ 49 w 108"/>
                  <a:gd name="T9" fmla="*/ 0 h 312"/>
                  <a:gd name="T10" fmla="*/ 55 w 108"/>
                  <a:gd name="T11" fmla="*/ 0 h 312"/>
                  <a:gd name="T12" fmla="*/ 108 w 108"/>
                  <a:gd name="T13" fmla="*/ 53 h 312"/>
                  <a:gd name="T14" fmla="*/ 89 w 108"/>
                  <a:gd name="T15" fmla="*/ 95 h 312"/>
                  <a:gd name="T16" fmla="*/ 64 w 108"/>
                  <a:gd name="T17" fmla="*/ 147 h 312"/>
                  <a:gd name="T18" fmla="*/ 64 w 108"/>
                  <a:gd name="T19" fmla="*/ 312 h 312"/>
                  <a:gd name="T20" fmla="*/ 45 w 108"/>
                  <a:gd name="T21" fmla="*/ 312 h 312"/>
                  <a:gd name="T22" fmla="*/ 55 w 108"/>
                  <a:gd name="T23" fmla="*/ 19 h 312"/>
                  <a:gd name="T24" fmla="*/ 20 w 108"/>
                  <a:gd name="T25" fmla="*/ 53 h 312"/>
                  <a:gd name="T26" fmla="*/ 55 w 108"/>
                  <a:gd name="T27" fmla="*/ 88 h 312"/>
                  <a:gd name="T28" fmla="*/ 89 w 108"/>
                  <a:gd name="T29" fmla="*/ 53 h 312"/>
                  <a:gd name="T30" fmla="*/ 55 w 108"/>
                  <a:gd name="T31" fmla="*/ 1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12">
                    <a:moveTo>
                      <a:pt x="45" y="312"/>
                    </a:moveTo>
                    <a:cubicBezTo>
                      <a:pt x="45" y="147"/>
                      <a:pt x="45" y="147"/>
                      <a:pt x="45" y="147"/>
                    </a:cubicBezTo>
                    <a:cubicBezTo>
                      <a:pt x="45" y="127"/>
                      <a:pt x="36" y="108"/>
                      <a:pt x="20" y="94"/>
                    </a:cubicBezTo>
                    <a:cubicBezTo>
                      <a:pt x="7" y="83"/>
                      <a:pt x="0" y="66"/>
                      <a:pt x="1" y="49"/>
                    </a:cubicBezTo>
                    <a:cubicBezTo>
                      <a:pt x="3" y="23"/>
                      <a:pt x="23" y="3"/>
                      <a:pt x="49" y="0"/>
                    </a:cubicBezTo>
                    <a:cubicBezTo>
                      <a:pt x="51" y="0"/>
                      <a:pt x="53" y="0"/>
                      <a:pt x="55" y="0"/>
                    </a:cubicBezTo>
                    <a:cubicBezTo>
                      <a:pt x="84" y="0"/>
                      <a:pt x="108" y="24"/>
                      <a:pt x="108" y="53"/>
                    </a:cubicBezTo>
                    <a:cubicBezTo>
                      <a:pt x="108" y="69"/>
                      <a:pt x="101" y="84"/>
                      <a:pt x="89" y="95"/>
                    </a:cubicBezTo>
                    <a:cubicBezTo>
                      <a:pt x="73" y="107"/>
                      <a:pt x="64" y="126"/>
                      <a:pt x="64" y="147"/>
                    </a:cubicBezTo>
                    <a:cubicBezTo>
                      <a:pt x="64" y="312"/>
                      <a:pt x="64" y="312"/>
                      <a:pt x="64" y="312"/>
                    </a:cubicBezTo>
                    <a:lnTo>
                      <a:pt x="45" y="312"/>
                    </a:lnTo>
                    <a:close/>
                    <a:moveTo>
                      <a:pt x="55" y="19"/>
                    </a:moveTo>
                    <a:cubicBezTo>
                      <a:pt x="36" y="19"/>
                      <a:pt x="20" y="34"/>
                      <a:pt x="20" y="53"/>
                    </a:cubicBezTo>
                    <a:cubicBezTo>
                      <a:pt x="20" y="72"/>
                      <a:pt x="36" y="88"/>
                      <a:pt x="55" y="88"/>
                    </a:cubicBezTo>
                    <a:cubicBezTo>
                      <a:pt x="74" y="88"/>
                      <a:pt x="89" y="72"/>
                      <a:pt x="89" y="53"/>
                    </a:cubicBezTo>
                    <a:cubicBezTo>
                      <a:pt x="89" y="34"/>
                      <a:pt x="74" y="19"/>
                      <a:pt x="55" y="19"/>
                    </a:cubicBezTo>
                    <a:close/>
                  </a:path>
                </a:pathLst>
              </a:custGeom>
              <a:solidFill>
                <a:srgbClr val="006EEC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6" name="Freeform 12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9639301" y="2756458"/>
                <a:ext cx="173038" cy="173038"/>
              </a:xfrm>
              <a:custGeom>
                <a:avLst/>
                <a:gdLst>
                  <a:gd name="T0" fmla="*/ 23 w 46"/>
                  <a:gd name="T1" fmla="*/ 46 h 46"/>
                  <a:gd name="T2" fmla="*/ 23 w 46"/>
                  <a:gd name="T3" fmla="*/ 46 h 46"/>
                  <a:gd name="T4" fmla="*/ 0 w 46"/>
                  <a:gd name="T5" fmla="*/ 23 h 46"/>
                  <a:gd name="T6" fmla="*/ 0 w 46"/>
                  <a:gd name="T7" fmla="*/ 23 h 46"/>
                  <a:gd name="T8" fmla="*/ 23 w 46"/>
                  <a:gd name="T9" fmla="*/ 0 h 46"/>
                  <a:gd name="T10" fmla="*/ 23 w 46"/>
                  <a:gd name="T11" fmla="*/ 0 h 46"/>
                  <a:gd name="T12" fmla="*/ 46 w 46"/>
                  <a:gd name="T13" fmla="*/ 23 h 46"/>
                  <a:gd name="T14" fmla="*/ 46 w 46"/>
                  <a:gd name="T15" fmla="*/ 23 h 46"/>
                  <a:gd name="T16" fmla="*/ 23 w 4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6">
                    <a:moveTo>
                      <a:pt x="23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6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6" y="10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6"/>
                      <a:pt x="35" y="46"/>
                      <a:pt x="23" y="46"/>
                    </a:cubicBezTo>
                    <a:close/>
                  </a:path>
                </a:pathLst>
              </a:custGeom>
              <a:solidFill>
                <a:srgbClr val="51B3FF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77" name="Freeform 13"/>
              <p:cNvSpPr>
                <a:spLocks noEditPoint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9520239" y="2643745"/>
                <a:ext cx="404813" cy="1174750"/>
              </a:xfrm>
              <a:custGeom>
                <a:avLst/>
                <a:gdLst>
                  <a:gd name="T0" fmla="*/ 45 w 108"/>
                  <a:gd name="T1" fmla="*/ 312 h 312"/>
                  <a:gd name="T2" fmla="*/ 45 w 108"/>
                  <a:gd name="T3" fmla="*/ 147 h 312"/>
                  <a:gd name="T4" fmla="*/ 20 w 108"/>
                  <a:gd name="T5" fmla="*/ 94 h 312"/>
                  <a:gd name="T6" fmla="*/ 1 w 108"/>
                  <a:gd name="T7" fmla="*/ 49 h 312"/>
                  <a:gd name="T8" fmla="*/ 49 w 108"/>
                  <a:gd name="T9" fmla="*/ 0 h 312"/>
                  <a:gd name="T10" fmla="*/ 55 w 108"/>
                  <a:gd name="T11" fmla="*/ 0 h 312"/>
                  <a:gd name="T12" fmla="*/ 108 w 108"/>
                  <a:gd name="T13" fmla="*/ 53 h 312"/>
                  <a:gd name="T14" fmla="*/ 89 w 108"/>
                  <a:gd name="T15" fmla="*/ 95 h 312"/>
                  <a:gd name="T16" fmla="*/ 64 w 108"/>
                  <a:gd name="T17" fmla="*/ 147 h 312"/>
                  <a:gd name="T18" fmla="*/ 64 w 108"/>
                  <a:gd name="T19" fmla="*/ 312 h 312"/>
                  <a:gd name="T20" fmla="*/ 45 w 108"/>
                  <a:gd name="T21" fmla="*/ 312 h 312"/>
                  <a:gd name="T22" fmla="*/ 55 w 108"/>
                  <a:gd name="T23" fmla="*/ 19 h 312"/>
                  <a:gd name="T24" fmla="*/ 20 w 108"/>
                  <a:gd name="T25" fmla="*/ 53 h 312"/>
                  <a:gd name="T26" fmla="*/ 55 w 108"/>
                  <a:gd name="T27" fmla="*/ 88 h 312"/>
                  <a:gd name="T28" fmla="*/ 89 w 108"/>
                  <a:gd name="T29" fmla="*/ 53 h 312"/>
                  <a:gd name="T30" fmla="*/ 55 w 108"/>
                  <a:gd name="T31" fmla="*/ 19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12">
                    <a:moveTo>
                      <a:pt x="45" y="312"/>
                    </a:moveTo>
                    <a:cubicBezTo>
                      <a:pt x="45" y="147"/>
                      <a:pt x="45" y="147"/>
                      <a:pt x="45" y="147"/>
                    </a:cubicBezTo>
                    <a:cubicBezTo>
                      <a:pt x="45" y="127"/>
                      <a:pt x="36" y="108"/>
                      <a:pt x="20" y="94"/>
                    </a:cubicBezTo>
                    <a:cubicBezTo>
                      <a:pt x="7" y="83"/>
                      <a:pt x="0" y="66"/>
                      <a:pt x="1" y="49"/>
                    </a:cubicBezTo>
                    <a:cubicBezTo>
                      <a:pt x="3" y="23"/>
                      <a:pt x="23" y="3"/>
                      <a:pt x="49" y="0"/>
                    </a:cubicBezTo>
                    <a:cubicBezTo>
                      <a:pt x="51" y="0"/>
                      <a:pt x="53" y="0"/>
                      <a:pt x="55" y="0"/>
                    </a:cubicBezTo>
                    <a:cubicBezTo>
                      <a:pt x="84" y="0"/>
                      <a:pt x="108" y="24"/>
                      <a:pt x="108" y="53"/>
                    </a:cubicBezTo>
                    <a:cubicBezTo>
                      <a:pt x="108" y="69"/>
                      <a:pt x="101" y="84"/>
                      <a:pt x="89" y="95"/>
                    </a:cubicBezTo>
                    <a:cubicBezTo>
                      <a:pt x="73" y="107"/>
                      <a:pt x="64" y="126"/>
                      <a:pt x="64" y="147"/>
                    </a:cubicBezTo>
                    <a:cubicBezTo>
                      <a:pt x="64" y="312"/>
                      <a:pt x="64" y="312"/>
                      <a:pt x="64" y="312"/>
                    </a:cubicBezTo>
                    <a:lnTo>
                      <a:pt x="45" y="312"/>
                    </a:lnTo>
                    <a:close/>
                    <a:moveTo>
                      <a:pt x="55" y="19"/>
                    </a:moveTo>
                    <a:cubicBezTo>
                      <a:pt x="36" y="19"/>
                      <a:pt x="20" y="34"/>
                      <a:pt x="20" y="53"/>
                    </a:cubicBezTo>
                    <a:cubicBezTo>
                      <a:pt x="20" y="72"/>
                      <a:pt x="36" y="88"/>
                      <a:pt x="55" y="88"/>
                    </a:cubicBezTo>
                    <a:cubicBezTo>
                      <a:pt x="74" y="88"/>
                      <a:pt x="89" y="72"/>
                      <a:pt x="89" y="53"/>
                    </a:cubicBezTo>
                    <a:cubicBezTo>
                      <a:pt x="89" y="34"/>
                      <a:pt x="74" y="19"/>
                      <a:pt x="55" y="19"/>
                    </a:cubicBezTo>
                    <a:close/>
                  </a:path>
                </a:pathLst>
              </a:custGeom>
              <a:solidFill>
                <a:srgbClr val="51B3FF"/>
              </a:solidFill>
              <a:ln>
                <a:noFill/>
              </a:ln>
            </p:spPr>
            <p:txBody>
              <a:bodyPr vert="horz" wrap="square" lIns="91407" tIns="45704" rIns="91407" bIns="4570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1" name="Oval 56"/>
            <p:cNvSpPr/>
            <p:nvPr>
              <p:custDataLst>
                <p:tags r:id="rId12"/>
              </p:custDataLst>
            </p:nvPr>
          </p:nvSpPr>
          <p:spPr>
            <a:xfrm>
              <a:off x="9085580" y="2635299"/>
              <a:ext cx="935990" cy="935990"/>
            </a:xfrm>
            <a:prstGeom prst="ellipse">
              <a:avLst/>
            </a:prstGeom>
            <a:solidFill>
              <a:srgbClr val="51B3FF"/>
            </a:solidFill>
            <a:ln>
              <a:noFill/>
            </a:ln>
            <a:effectLst>
              <a:outerShdw blurRad="381000" dist="127000" dir="8100000" sx="95000" sy="95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2" name="Oval 34"/>
            <p:cNvSpPr/>
            <p:nvPr>
              <p:custDataLst>
                <p:tags r:id="rId13"/>
              </p:custDataLst>
            </p:nvPr>
          </p:nvSpPr>
          <p:spPr>
            <a:xfrm>
              <a:off x="1815465" y="2635299"/>
              <a:ext cx="935990" cy="935990"/>
            </a:xfrm>
            <a:prstGeom prst="ellipse">
              <a:avLst/>
            </a:prstGeom>
            <a:solidFill>
              <a:srgbClr val="006EEC"/>
            </a:solidFill>
            <a:ln>
              <a:noFill/>
            </a:ln>
            <a:effectLst>
              <a:outerShdw blurRad="381000" dist="127000" dir="8100000" sx="95000" sy="95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3" name="Oval 48"/>
            <p:cNvSpPr/>
            <p:nvPr>
              <p:custDataLst>
                <p:tags r:id="rId14"/>
              </p:custDataLst>
            </p:nvPr>
          </p:nvSpPr>
          <p:spPr>
            <a:xfrm>
              <a:off x="4271645" y="2635299"/>
              <a:ext cx="935990" cy="935990"/>
            </a:xfrm>
            <a:prstGeom prst="ellipse">
              <a:avLst/>
            </a:prstGeom>
            <a:solidFill>
              <a:srgbClr val="51B3FF"/>
            </a:solidFill>
            <a:ln>
              <a:noFill/>
            </a:ln>
            <a:effectLst>
              <a:outerShdw blurRad="381000" dist="127000" dir="8100000" sx="95000" sy="95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4" name="Oval 52"/>
            <p:cNvSpPr/>
            <p:nvPr>
              <p:custDataLst>
                <p:tags r:id="rId15"/>
              </p:custDataLst>
            </p:nvPr>
          </p:nvSpPr>
          <p:spPr>
            <a:xfrm>
              <a:off x="6637655" y="2635299"/>
              <a:ext cx="935990" cy="935990"/>
            </a:xfrm>
            <a:prstGeom prst="ellipse">
              <a:avLst/>
            </a:prstGeom>
            <a:solidFill>
              <a:srgbClr val="006EEC"/>
            </a:solidFill>
            <a:ln>
              <a:noFill/>
            </a:ln>
            <a:effectLst>
              <a:outerShdw blurRad="381000" dist="127000" dir="8100000" sx="95000" sy="95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79" name="Freeform 8"/>
          <p:cNvSpPr/>
          <p:nvPr/>
        </p:nvSpPr>
        <p:spPr bwMode="auto">
          <a:xfrm>
            <a:off x="7204621" y="1584944"/>
            <a:ext cx="1761457" cy="622353"/>
          </a:xfrm>
          <a:custGeom>
            <a:avLst/>
            <a:gdLst>
              <a:gd name="T0" fmla="*/ 520 w 529"/>
              <a:gd name="T1" fmla="*/ 171 h 186"/>
              <a:gd name="T2" fmla="*/ 529 w 529"/>
              <a:gd name="T3" fmla="*/ 145 h 186"/>
              <a:gd name="T4" fmla="*/ 442 w 529"/>
              <a:gd name="T5" fmla="*/ 83 h 186"/>
              <a:gd name="T6" fmla="*/ 267 w 529"/>
              <a:gd name="T7" fmla="*/ 0 h 186"/>
              <a:gd name="T8" fmla="*/ 91 w 529"/>
              <a:gd name="T9" fmla="*/ 83 h 186"/>
              <a:gd name="T10" fmla="*/ 0 w 529"/>
              <a:gd name="T11" fmla="*/ 147 h 186"/>
              <a:gd name="T12" fmla="*/ 8 w 529"/>
              <a:gd name="T13" fmla="*/ 176 h 186"/>
              <a:gd name="T14" fmla="*/ 7 w 529"/>
              <a:gd name="T15" fmla="*/ 186 h 186"/>
              <a:gd name="T16" fmla="*/ 119 w 529"/>
              <a:gd name="T17" fmla="*/ 112 h 186"/>
              <a:gd name="T18" fmla="*/ 267 w 529"/>
              <a:gd name="T19" fmla="*/ 40 h 186"/>
              <a:gd name="T20" fmla="*/ 415 w 529"/>
              <a:gd name="T21" fmla="*/ 112 h 186"/>
              <a:gd name="T22" fmla="*/ 520 w 529"/>
              <a:gd name="T23" fmla="*/ 184 h 186"/>
              <a:gd name="T24" fmla="*/ 520 w 529"/>
              <a:gd name="T25" fmla="*/ 1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86">
                <a:moveTo>
                  <a:pt x="520" y="171"/>
                </a:moveTo>
                <a:cubicBezTo>
                  <a:pt x="521" y="162"/>
                  <a:pt x="524" y="153"/>
                  <a:pt x="529" y="145"/>
                </a:cubicBezTo>
                <a:cubicBezTo>
                  <a:pt x="494" y="132"/>
                  <a:pt x="469" y="109"/>
                  <a:pt x="442" y="83"/>
                </a:cubicBezTo>
                <a:cubicBezTo>
                  <a:pt x="402" y="44"/>
                  <a:pt x="356" y="0"/>
                  <a:pt x="267" y="0"/>
                </a:cubicBezTo>
                <a:cubicBezTo>
                  <a:pt x="178" y="0"/>
                  <a:pt x="132" y="44"/>
                  <a:pt x="91" y="83"/>
                </a:cubicBezTo>
                <a:cubicBezTo>
                  <a:pt x="63" y="110"/>
                  <a:pt x="38" y="135"/>
                  <a:pt x="0" y="147"/>
                </a:cubicBezTo>
                <a:cubicBezTo>
                  <a:pt x="5" y="155"/>
                  <a:pt x="8" y="165"/>
                  <a:pt x="8" y="176"/>
                </a:cubicBezTo>
                <a:cubicBezTo>
                  <a:pt x="8" y="180"/>
                  <a:pt x="7" y="183"/>
                  <a:pt x="7" y="186"/>
                </a:cubicBezTo>
                <a:cubicBezTo>
                  <a:pt x="57" y="172"/>
                  <a:pt x="89" y="140"/>
                  <a:pt x="119" y="112"/>
                </a:cubicBezTo>
                <a:cubicBezTo>
                  <a:pt x="159" y="73"/>
                  <a:pt x="194" y="40"/>
                  <a:pt x="267" y="40"/>
                </a:cubicBezTo>
                <a:cubicBezTo>
                  <a:pt x="340" y="40"/>
                  <a:pt x="374" y="73"/>
                  <a:pt x="415" y="112"/>
                </a:cubicBezTo>
                <a:cubicBezTo>
                  <a:pt x="443" y="139"/>
                  <a:pt x="474" y="169"/>
                  <a:pt x="520" y="184"/>
                </a:cubicBezTo>
                <a:cubicBezTo>
                  <a:pt x="520" y="180"/>
                  <a:pt x="520" y="176"/>
                  <a:pt x="520" y="1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180" name="Freeform 12"/>
          <p:cNvSpPr/>
          <p:nvPr>
            <p:custDataLst>
              <p:tags r:id="rId16"/>
            </p:custDataLst>
          </p:nvPr>
        </p:nvSpPr>
        <p:spPr bwMode="auto">
          <a:xfrm>
            <a:off x="9041227" y="2086538"/>
            <a:ext cx="153477" cy="153477"/>
          </a:xfrm>
          <a:custGeom>
            <a:avLst/>
            <a:gdLst>
              <a:gd name="T0" fmla="*/ 23 w 46"/>
              <a:gd name="T1" fmla="*/ 46 h 46"/>
              <a:gd name="T2" fmla="*/ 23 w 46"/>
              <a:gd name="T3" fmla="*/ 46 h 46"/>
              <a:gd name="T4" fmla="*/ 0 w 46"/>
              <a:gd name="T5" fmla="*/ 23 h 46"/>
              <a:gd name="T6" fmla="*/ 0 w 46"/>
              <a:gd name="T7" fmla="*/ 23 h 46"/>
              <a:gd name="T8" fmla="*/ 23 w 46"/>
              <a:gd name="T9" fmla="*/ 0 h 46"/>
              <a:gd name="T10" fmla="*/ 23 w 46"/>
              <a:gd name="T11" fmla="*/ 0 h 46"/>
              <a:gd name="T12" fmla="*/ 46 w 46"/>
              <a:gd name="T13" fmla="*/ 23 h 46"/>
              <a:gd name="T14" fmla="*/ 46 w 46"/>
              <a:gd name="T15" fmla="*/ 23 h 46"/>
              <a:gd name="T16" fmla="*/ 23 w 46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6" y="10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36"/>
                  <a:pt x="35" y="46"/>
                  <a:pt x="23" y="46"/>
                </a:cubicBezTo>
                <a:close/>
              </a:path>
            </a:pathLst>
          </a:custGeom>
          <a:solidFill>
            <a:srgbClr val="006EEC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181" name="Freeform 13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8934355" y="1986566"/>
            <a:ext cx="359050" cy="1041949"/>
          </a:xfrm>
          <a:custGeom>
            <a:avLst/>
            <a:gdLst>
              <a:gd name="T0" fmla="*/ 45 w 108"/>
              <a:gd name="T1" fmla="*/ 312 h 312"/>
              <a:gd name="T2" fmla="*/ 45 w 108"/>
              <a:gd name="T3" fmla="*/ 147 h 312"/>
              <a:gd name="T4" fmla="*/ 20 w 108"/>
              <a:gd name="T5" fmla="*/ 94 h 312"/>
              <a:gd name="T6" fmla="*/ 1 w 108"/>
              <a:gd name="T7" fmla="*/ 49 h 312"/>
              <a:gd name="T8" fmla="*/ 49 w 108"/>
              <a:gd name="T9" fmla="*/ 0 h 312"/>
              <a:gd name="T10" fmla="*/ 55 w 108"/>
              <a:gd name="T11" fmla="*/ 0 h 312"/>
              <a:gd name="T12" fmla="*/ 108 w 108"/>
              <a:gd name="T13" fmla="*/ 53 h 312"/>
              <a:gd name="T14" fmla="*/ 89 w 108"/>
              <a:gd name="T15" fmla="*/ 95 h 312"/>
              <a:gd name="T16" fmla="*/ 64 w 108"/>
              <a:gd name="T17" fmla="*/ 147 h 312"/>
              <a:gd name="T18" fmla="*/ 64 w 108"/>
              <a:gd name="T19" fmla="*/ 312 h 312"/>
              <a:gd name="T20" fmla="*/ 45 w 108"/>
              <a:gd name="T21" fmla="*/ 312 h 312"/>
              <a:gd name="T22" fmla="*/ 55 w 108"/>
              <a:gd name="T23" fmla="*/ 19 h 312"/>
              <a:gd name="T24" fmla="*/ 20 w 108"/>
              <a:gd name="T25" fmla="*/ 53 h 312"/>
              <a:gd name="T26" fmla="*/ 55 w 108"/>
              <a:gd name="T27" fmla="*/ 88 h 312"/>
              <a:gd name="T28" fmla="*/ 89 w 108"/>
              <a:gd name="T29" fmla="*/ 53 h 312"/>
              <a:gd name="T30" fmla="*/ 55 w 108"/>
              <a:gd name="T31" fmla="*/ 1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312">
                <a:moveTo>
                  <a:pt x="45" y="312"/>
                </a:moveTo>
                <a:cubicBezTo>
                  <a:pt x="45" y="147"/>
                  <a:pt x="45" y="147"/>
                  <a:pt x="45" y="147"/>
                </a:cubicBezTo>
                <a:cubicBezTo>
                  <a:pt x="45" y="127"/>
                  <a:pt x="36" y="108"/>
                  <a:pt x="20" y="94"/>
                </a:cubicBezTo>
                <a:cubicBezTo>
                  <a:pt x="7" y="83"/>
                  <a:pt x="0" y="66"/>
                  <a:pt x="1" y="49"/>
                </a:cubicBezTo>
                <a:cubicBezTo>
                  <a:pt x="3" y="23"/>
                  <a:pt x="23" y="3"/>
                  <a:pt x="49" y="0"/>
                </a:cubicBezTo>
                <a:cubicBezTo>
                  <a:pt x="51" y="0"/>
                  <a:pt x="53" y="0"/>
                  <a:pt x="55" y="0"/>
                </a:cubicBezTo>
                <a:cubicBezTo>
                  <a:pt x="84" y="0"/>
                  <a:pt x="108" y="24"/>
                  <a:pt x="108" y="53"/>
                </a:cubicBezTo>
                <a:cubicBezTo>
                  <a:pt x="108" y="69"/>
                  <a:pt x="101" y="84"/>
                  <a:pt x="89" y="95"/>
                </a:cubicBezTo>
                <a:cubicBezTo>
                  <a:pt x="73" y="107"/>
                  <a:pt x="64" y="126"/>
                  <a:pt x="64" y="147"/>
                </a:cubicBezTo>
                <a:cubicBezTo>
                  <a:pt x="64" y="312"/>
                  <a:pt x="64" y="312"/>
                  <a:pt x="64" y="312"/>
                </a:cubicBezTo>
                <a:lnTo>
                  <a:pt x="45" y="312"/>
                </a:lnTo>
                <a:close/>
                <a:moveTo>
                  <a:pt x="55" y="19"/>
                </a:moveTo>
                <a:cubicBezTo>
                  <a:pt x="36" y="19"/>
                  <a:pt x="20" y="34"/>
                  <a:pt x="20" y="53"/>
                </a:cubicBezTo>
                <a:cubicBezTo>
                  <a:pt x="20" y="72"/>
                  <a:pt x="36" y="88"/>
                  <a:pt x="55" y="88"/>
                </a:cubicBezTo>
                <a:cubicBezTo>
                  <a:pt x="74" y="88"/>
                  <a:pt x="89" y="72"/>
                  <a:pt x="89" y="53"/>
                </a:cubicBezTo>
                <a:cubicBezTo>
                  <a:pt x="89" y="34"/>
                  <a:pt x="74" y="19"/>
                  <a:pt x="55" y="19"/>
                </a:cubicBezTo>
                <a:close/>
              </a:path>
            </a:pathLst>
          </a:custGeom>
          <a:solidFill>
            <a:srgbClr val="006EEC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182" name="Oval 52"/>
          <p:cNvSpPr/>
          <p:nvPr>
            <p:custDataLst>
              <p:tags r:id="rId18"/>
            </p:custDataLst>
          </p:nvPr>
        </p:nvSpPr>
        <p:spPr>
          <a:xfrm>
            <a:off x="8683103" y="2610810"/>
            <a:ext cx="830480" cy="830480"/>
          </a:xfrm>
          <a:prstGeom prst="ellipse">
            <a:avLst/>
          </a:prstGeom>
          <a:solidFill>
            <a:srgbClr val="006EEC"/>
          </a:solidFill>
          <a:ln>
            <a:noFill/>
          </a:ln>
          <a:effectLst>
            <a:outerShdw blurRad="381000" dist="127000" dir="8100000" sx="95000" sy="95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184" name="TextBox 5"/>
          <p:cNvSpPr txBox="1"/>
          <p:nvPr>
            <p:custDataLst>
              <p:tags r:id="rId19"/>
            </p:custDataLst>
          </p:nvPr>
        </p:nvSpPr>
        <p:spPr>
          <a:xfrm>
            <a:off x="2202624" y="3709140"/>
            <a:ext cx="1777752" cy="2215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defTabSz="45720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功能全覆盖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defTabSz="457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覆盖数据治理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大领域，各模块任意组合使用，满足所有使用场景。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TextBox 5"/>
          <p:cNvSpPr txBox="1"/>
          <p:nvPr>
            <p:custDataLst>
              <p:tags r:id="rId20"/>
            </p:custDataLst>
          </p:nvPr>
        </p:nvSpPr>
        <p:spPr>
          <a:xfrm>
            <a:off x="4188330" y="3709140"/>
            <a:ext cx="1777752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</a:t>
            </a:r>
            <a:r>
              <a:rPr lang="zh-CN" altLang="en-US" sz="1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可视化</a:t>
            </a:r>
            <a:endParaRPr lang="zh-CN" altLang="en-US" sz="14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数据治理全过程可视化，拖拉拽配置，无需任何编码，数据流向全链路可视化，真正实现一键数据溯源。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TextBox 5"/>
          <p:cNvSpPr txBox="1"/>
          <p:nvPr>
            <p:custDataLst>
              <p:tags r:id="rId21"/>
            </p:custDataLst>
          </p:nvPr>
        </p:nvSpPr>
        <p:spPr>
          <a:xfrm>
            <a:off x="6155055" y="3709140"/>
            <a:ext cx="1778000" cy="2169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接口自定义</a:t>
            </a:r>
            <a:endParaRPr lang="en-US" altLang="zh-CN" sz="14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just" defTabSz="457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内置丰富的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API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接口与第三方集成对接，可对接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ESB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，保障各类系统快速互联互通。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Box 5"/>
          <p:cNvSpPr txBox="1"/>
          <p:nvPr>
            <p:custDataLst>
              <p:tags r:id="rId22"/>
            </p:custDataLst>
          </p:nvPr>
        </p:nvSpPr>
        <p:spPr>
          <a:xfrm>
            <a:off x="8179622" y="3709140"/>
            <a:ext cx="1777752" cy="1846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数据分析监控能力</a:t>
            </a:r>
            <a:endParaRPr lang="en-US" altLang="zh-CN" sz="1400" b="1" kern="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defTabSz="45720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全生命周期的管理与可视化生命周期监控，数据定时归档销毁。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8" name="图片 18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03" y="2805312"/>
            <a:ext cx="597191" cy="493546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8" y="2824564"/>
            <a:ext cx="493546" cy="493546"/>
          </a:xfrm>
          <a:prstGeom prst="rect">
            <a:avLst/>
          </a:prstGeom>
        </p:spPr>
      </p:pic>
      <p:pic>
        <p:nvPicPr>
          <p:cNvPr id="190" name="图片 18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33" y="2797057"/>
            <a:ext cx="493546" cy="493546"/>
          </a:xfrm>
          <a:prstGeom prst="rect">
            <a:avLst/>
          </a:prstGeom>
        </p:spPr>
      </p:pic>
      <p:pic>
        <p:nvPicPr>
          <p:cNvPr id="191" name="图片 190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852" y="2772543"/>
            <a:ext cx="529008" cy="529008"/>
          </a:xfrm>
          <a:prstGeom prst="rect">
            <a:avLst/>
          </a:prstGeom>
        </p:spPr>
      </p:pic>
      <p:pic>
        <p:nvPicPr>
          <p:cNvPr id="192" name="图片 191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59" y="2797251"/>
            <a:ext cx="476764" cy="458427"/>
          </a:xfrm>
          <a:prstGeom prst="rect">
            <a:avLst/>
          </a:prstGeom>
        </p:spPr>
      </p:pic>
      <p:sp>
        <p:nvSpPr>
          <p:cNvPr id="183" name="TextBox 5"/>
          <p:cNvSpPr txBox="1"/>
          <p:nvPr>
            <p:custDataLst>
              <p:tags r:id="rId33"/>
            </p:custDataLst>
          </p:nvPr>
        </p:nvSpPr>
        <p:spPr>
          <a:xfrm>
            <a:off x="57720" y="3709140"/>
            <a:ext cx="1974994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架构领先</a:t>
            </a:r>
            <a:endParaRPr lang="en-US" altLang="zh-CN" sz="14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Spring Cloud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框架，采用高内聚、低耦合的模块化架构，易与第三方集成，扩展性强。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269641" y="1617964"/>
            <a:ext cx="1761457" cy="622353"/>
          </a:xfrm>
          <a:custGeom>
            <a:avLst/>
            <a:gdLst>
              <a:gd name="T0" fmla="*/ 520 w 529"/>
              <a:gd name="T1" fmla="*/ 171 h 186"/>
              <a:gd name="T2" fmla="*/ 529 w 529"/>
              <a:gd name="T3" fmla="*/ 145 h 186"/>
              <a:gd name="T4" fmla="*/ 442 w 529"/>
              <a:gd name="T5" fmla="*/ 83 h 186"/>
              <a:gd name="T6" fmla="*/ 267 w 529"/>
              <a:gd name="T7" fmla="*/ 0 h 186"/>
              <a:gd name="T8" fmla="*/ 91 w 529"/>
              <a:gd name="T9" fmla="*/ 83 h 186"/>
              <a:gd name="T10" fmla="*/ 0 w 529"/>
              <a:gd name="T11" fmla="*/ 147 h 186"/>
              <a:gd name="T12" fmla="*/ 8 w 529"/>
              <a:gd name="T13" fmla="*/ 176 h 186"/>
              <a:gd name="T14" fmla="*/ 7 w 529"/>
              <a:gd name="T15" fmla="*/ 186 h 186"/>
              <a:gd name="T16" fmla="*/ 119 w 529"/>
              <a:gd name="T17" fmla="*/ 112 h 186"/>
              <a:gd name="T18" fmla="*/ 267 w 529"/>
              <a:gd name="T19" fmla="*/ 40 h 186"/>
              <a:gd name="T20" fmla="*/ 415 w 529"/>
              <a:gd name="T21" fmla="*/ 112 h 186"/>
              <a:gd name="T22" fmla="*/ 520 w 529"/>
              <a:gd name="T23" fmla="*/ 184 h 186"/>
              <a:gd name="T24" fmla="*/ 520 w 529"/>
              <a:gd name="T25" fmla="*/ 1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86">
                <a:moveTo>
                  <a:pt x="520" y="171"/>
                </a:moveTo>
                <a:cubicBezTo>
                  <a:pt x="521" y="162"/>
                  <a:pt x="524" y="153"/>
                  <a:pt x="529" y="145"/>
                </a:cubicBezTo>
                <a:cubicBezTo>
                  <a:pt x="494" y="132"/>
                  <a:pt x="469" y="109"/>
                  <a:pt x="442" y="83"/>
                </a:cubicBezTo>
                <a:cubicBezTo>
                  <a:pt x="402" y="44"/>
                  <a:pt x="356" y="0"/>
                  <a:pt x="267" y="0"/>
                </a:cubicBezTo>
                <a:cubicBezTo>
                  <a:pt x="178" y="0"/>
                  <a:pt x="132" y="44"/>
                  <a:pt x="91" y="83"/>
                </a:cubicBezTo>
                <a:cubicBezTo>
                  <a:pt x="63" y="110"/>
                  <a:pt x="38" y="135"/>
                  <a:pt x="0" y="147"/>
                </a:cubicBezTo>
                <a:cubicBezTo>
                  <a:pt x="5" y="155"/>
                  <a:pt x="8" y="165"/>
                  <a:pt x="8" y="176"/>
                </a:cubicBezTo>
                <a:cubicBezTo>
                  <a:pt x="8" y="180"/>
                  <a:pt x="7" y="183"/>
                  <a:pt x="7" y="186"/>
                </a:cubicBezTo>
                <a:cubicBezTo>
                  <a:pt x="57" y="172"/>
                  <a:pt x="89" y="140"/>
                  <a:pt x="119" y="112"/>
                </a:cubicBezTo>
                <a:cubicBezTo>
                  <a:pt x="159" y="73"/>
                  <a:pt x="194" y="40"/>
                  <a:pt x="267" y="40"/>
                </a:cubicBezTo>
                <a:cubicBezTo>
                  <a:pt x="340" y="40"/>
                  <a:pt x="374" y="73"/>
                  <a:pt x="415" y="112"/>
                </a:cubicBezTo>
                <a:cubicBezTo>
                  <a:pt x="443" y="139"/>
                  <a:pt x="474" y="169"/>
                  <a:pt x="520" y="184"/>
                </a:cubicBezTo>
                <a:cubicBezTo>
                  <a:pt x="520" y="180"/>
                  <a:pt x="520" y="176"/>
                  <a:pt x="520" y="1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" name="Freeform 12"/>
          <p:cNvSpPr/>
          <p:nvPr>
            <p:custDataLst>
              <p:tags r:id="rId34"/>
            </p:custDataLst>
          </p:nvPr>
        </p:nvSpPr>
        <p:spPr bwMode="auto">
          <a:xfrm>
            <a:off x="11089102" y="2157023"/>
            <a:ext cx="153477" cy="153477"/>
          </a:xfrm>
          <a:custGeom>
            <a:avLst/>
            <a:gdLst>
              <a:gd name="T0" fmla="*/ 23 w 46"/>
              <a:gd name="T1" fmla="*/ 46 h 46"/>
              <a:gd name="T2" fmla="*/ 23 w 46"/>
              <a:gd name="T3" fmla="*/ 46 h 46"/>
              <a:gd name="T4" fmla="*/ 0 w 46"/>
              <a:gd name="T5" fmla="*/ 23 h 46"/>
              <a:gd name="T6" fmla="*/ 0 w 46"/>
              <a:gd name="T7" fmla="*/ 23 h 46"/>
              <a:gd name="T8" fmla="*/ 23 w 46"/>
              <a:gd name="T9" fmla="*/ 0 h 46"/>
              <a:gd name="T10" fmla="*/ 23 w 46"/>
              <a:gd name="T11" fmla="*/ 0 h 46"/>
              <a:gd name="T12" fmla="*/ 46 w 46"/>
              <a:gd name="T13" fmla="*/ 23 h 46"/>
              <a:gd name="T14" fmla="*/ 46 w 46"/>
              <a:gd name="T15" fmla="*/ 23 h 46"/>
              <a:gd name="T16" fmla="*/ 23 w 46"/>
              <a:gd name="T1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6"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6" y="10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36"/>
                  <a:pt x="35" y="46"/>
                  <a:pt x="23" y="46"/>
                </a:cubicBezTo>
                <a:close/>
              </a:path>
            </a:pathLst>
          </a:custGeom>
          <a:solidFill>
            <a:srgbClr val="006EEC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8" name="Freeform 13"/>
          <p:cNvSpPr>
            <a:spLocks noEditPoints="1"/>
          </p:cNvSpPr>
          <p:nvPr>
            <p:custDataLst>
              <p:tags r:id="rId35"/>
            </p:custDataLst>
          </p:nvPr>
        </p:nvSpPr>
        <p:spPr bwMode="auto">
          <a:xfrm>
            <a:off x="10982230" y="2057051"/>
            <a:ext cx="359050" cy="1041949"/>
          </a:xfrm>
          <a:custGeom>
            <a:avLst/>
            <a:gdLst>
              <a:gd name="T0" fmla="*/ 45 w 108"/>
              <a:gd name="T1" fmla="*/ 312 h 312"/>
              <a:gd name="T2" fmla="*/ 45 w 108"/>
              <a:gd name="T3" fmla="*/ 147 h 312"/>
              <a:gd name="T4" fmla="*/ 20 w 108"/>
              <a:gd name="T5" fmla="*/ 94 h 312"/>
              <a:gd name="T6" fmla="*/ 1 w 108"/>
              <a:gd name="T7" fmla="*/ 49 h 312"/>
              <a:gd name="T8" fmla="*/ 49 w 108"/>
              <a:gd name="T9" fmla="*/ 0 h 312"/>
              <a:gd name="T10" fmla="*/ 55 w 108"/>
              <a:gd name="T11" fmla="*/ 0 h 312"/>
              <a:gd name="T12" fmla="*/ 108 w 108"/>
              <a:gd name="T13" fmla="*/ 53 h 312"/>
              <a:gd name="T14" fmla="*/ 89 w 108"/>
              <a:gd name="T15" fmla="*/ 95 h 312"/>
              <a:gd name="T16" fmla="*/ 64 w 108"/>
              <a:gd name="T17" fmla="*/ 147 h 312"/>
              <a:gd name="T18" fmla="*/ 64 w 108"/>
              <a:gd name="T19" fmla="*/ 312 h 312"/>
              <a:gd name="T20" fmla="*/ 45 w 108"/>
              <a:gd name="T21" fmla="*/ 312 h 312"/>
              <a:gd name="T22" fmla="*/ 55 w 108"/>
              <a:gd name="T23" fmla="*/ 19 h 312"/>
              <a:gd name="T24" fmla="*/ 20 w 108"/>
              <a:gd name="T25" fmla="*/ 53 h 312"/>
              <a:gd name="T26" fmla="*/ 55 w 108"/>
              <a:gd name="T27" fmla="*/ 88 h 312"/>
              <a:gd name="T28" fmla="*/ 89 w 108"/>
              <a:gd name="T29" fmla="*/ 53 h 312"/>
              <a:gd name="T30" fmla="*/ 55 w 108"/>
              <a:gd name="T31" fmla="*/ 1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312">
                <a:moveTo>
                  <a:pt x="45" y="312"/>
                </a:moveTo>
                <a:cubicBezTo>
                  <a:pt x="45" y="147"/>
                  <a:pt x="45" y="147"/>
                  <a:pt x="45" y="147"/>
                </a:cubicBezTo>
                <a:cubicBezTo>
                  <a:pt x="45" y="127"/>
                  <a:pt x="36" y="108"/>
                  <a:pt x="20" y="94"/>
                </a:cubicBezTo>
                <a:cubicBezTo>
                  <a:pt x="7" y="83"/>
                  <a:pt x="0" y="66"/>
                  <a:pt x="1" y="49"/>
                </a:cubicBezTo>
                <a:cubicBezTo>
                  <a:pt x="3" y="23"/>
                  <a:pt x="23" y="3"/>
                  <a:pt x="49" y="0"/>
                </a:cubicBezTo>
                <a:cubicBezTo>
                  <a:pt x="51" y="0"/>
                  <a:pt x="53" y="0"/>
                  <a:pt x="55" y="0"/>
                </a:cubicBezTo>
                <a:cubicBezTo>
                  <a:pt x="84" y="0"/>
                  <a:pt x="108" y="24"/>
                  <a:pt x="108" y="53"/>
                </a:cubicBezTo>
                <a:cubicBezTo>
                  <a:pt x="108" y="69"/>
                  <a:pt x="101" y="84"/>
                  <a:pt x="89" y="95"/>
                </a:cubicBezTo>
                <a:cubicBezTo>
                  <a:pt x="73" y="107"/>
                  <a:pt x="64" y="126"/>
                  <a:pt x="64" y="147"/>
                </a:cubicBezTo>
                <a:cubicBezTo>
                  <a:pt x="64" y="312"/>
                  <a:pt x="64" y="312"/>
                  <a:pt x="64" y="312"/>
                </a:cubicBezTo>
                <a:lnTo>
                  <a:pt x="45" y="312"/>
                </a:lnTo>
                <a:close/>
                <a:moveTo>
                  <a:pt x="55" y="19"/>
                </a:moveTo>
                <a:cubicBezTo>
                  <a:pt x="36" y="19"/>
                  <a:pt x="20" y="34"/>
                  <a:pt x="20" y="53"/>
                </a:cubicBezTo>
                <a:cubicBezTo>
                  <a:pt x="20" y="72"/>
                  <a:pt x="36" y="88"/>
                  <a:pt x="55" y="88"/>
                </a:cubicBezTo>
                <a:cubicBezTo>
                  <a:pt x="74" y="88"/>
                  <a:pt x="89" y="72"/>
                  <a:pt x="89" y="53"/>
                </a:cubicBezTo>
                <a:cubicBezTo>
                  <a:pt x="89" y="34"/>
                  <a:pt x="74" y="19"/>
                  <a:pt x="55" y="19"/>
                </a:cubicBezTo>
                <a:close/>
              </a:path>
            </a:pathLst>
          </a:custGeom>
          <a:solidFill>
            <a:srgbClr val="006EEC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9" name="Oval 52"/>
          <p:cNvSpPr/>
          <p:nvPr>
            <p:custDataLst>
              <p:tags r:id="rId36"/>
            </p:custDataLst>
          </p:nvPr>
        </p:nvSpPr>
        <p:spPr>
          <a:xfrm>
            <a:off x="10737328" y="2647005"/>
            <a:ext cx="830480" cy="830480"/>
          </a:xfrm>
          <a:prstGeom prst="ellipse">
            <a:avLst/>
          </a:prstGeom>
          <a:solidFill>
            <a:srgbClr val="006EEC"/>
          </a:solidFill>
          <a:ln>
            <a:noFill/>
          </a:ln>
          <a:effectLst>
            <a:outerShdw blurRad="381000" dist="127000" dir="8100000" sx="95000" sy="95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177" y="2805563"/>
            <a:ext cx="529008" cy="529008"/>
          </a:xfrm>
          <a:prstGeom prst="rect">
            <a:avLst/>
          </a:prstGeom>
        </p:spPr>
      </p:pic>
      <p:sp>
        <p:nvSpPr>
          <p:cNvPr id="11" name="TextBox 5"/>
          <p:cNvSpPr txBox="1"/>
          <p:nvPr>
            <p:custDataLst>
              <p:tags r:id="rId38"/>
            </p:custDataLst>
          </p:nvPr>
        </p:nvSpPr>
        <p:spPr>
          <a:xfrm>
            <a:off x="10155107" y="3709140"/>
            <a:ext cx="1777752" cy="2816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大数据处理能力</a:t>
            </a:r>
            <a:endParaRPr lang="en-US" altLang="zh-CN" sz="1400" b="1" kern="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defTabSz="45720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支持分布式计算大数据</a:t>
            </a: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</a:t>
            </a: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引擎，支持海量数据的迁移与加工，采用</a:t>
            </a:r>
            <a:r>
              <a:rPr lang="en-US" altLang="zh-CN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</a:t>
            </a: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引擎，快速完成数据的入湖或者加工。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第六页">
            <a:hlinkClick r:id="" action="ppaction://media"/>
          </p:cNvPr>
          <p:cNvPicPr/>
          <p:nvPr>
            <a:audioFile r:link="rId39"/>
            <p:extLst>
              <p:ext uri="{DAA4B4D4-6D71-4841-9C94-3DE7FCFB9230}">
                <p14:media xmlns:p14="http://schemas.microsoft.com/office/powerpoint/2010/main" r:embed="rId40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12879070" y="593471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68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睿治数据</a:t>
            </a: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治理平台功能架构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68" y="1102756"/>
            <a:ext cx="10401731" cy="5754828"/>
          </a:xfrm>
          <a:prstGeom prst="rect">
            <a:avLst/>
          </a:prstGeom>
        </p:spPr>
      </p:pic>
      <p:pic>
        <p:nvPicPr>
          <p:cNvPr id="5" name="第七页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04395" y="402399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0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483206"/>
            <a:ext cx="539044" cy="485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993" y="625626"/>
            <a:ext cx="1247029" cy="200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48857" y="487927"/>
            <a:ext cx="806113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睿治数据治理</a:t>
            </a:r>
            <a:r>
              <a:rPr lang="zh-CN" altLang="en-US" sz="2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平台技术架构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8819" y="1078865"/>
            <a:ext cx="10560685" cy="5005705"/>
          </a:xfrm>
          <a:prstGeom prst="rect">
            <a:avLst/>
          </a:prstGeom>
          <a:noFill/>
          <a:ln w="28575">
            <a:solidFill>
              <a:srgbClr val="0070C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85" y="1078865"/>
            <a:ext cx="10292080" cy="5727065"/>
          </a:xfrm>
          <a:prstGeom prst="rect">
            <a:avLst/>
          </a:prstGeom>
        </p:spPr>
      </p:pic>
      <p:pic>
        <p:nvPicPr>
          <p:cNvPr id="3" name="第八页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65660" y="396684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3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00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101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102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103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104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105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06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07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08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09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10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1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2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3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4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5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6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7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8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19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20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1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2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3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4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5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6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7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8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29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30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1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2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3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4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5.xml><?xml version="1.0" encoding="utf-8"?>
<p:tagLst xmlns:p="http://schemas.openxmlformats.org/presentationml/2006/main">
  <p:tag name="KSO_WM_DIAGRAM_VIRTUALLY_FRAME" val="{&quot;height&quot;:416.1591338582677,&quot;left&quot;:-0.005118110236230678,&quot;top&quot;:123.84874015748032,&quot;width&quot;:882.40031496063}"/>
</p:tagLst>
</file>

<file path=ppt/tags/tag13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3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3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3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4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5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6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6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6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6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64.xml><?xml version="1.0" encoding="utf-8"?>
<p:tagLst xmlns:p="http://schemas.openxmlformats.org/presentationml/2006/main">
  <p:tag name="KSO_WM_UNIT_TEXTBOXSTYLE_SHAPETYPE" val="1"/>
  <p:tag name="KSO_WM_UNIT_TEXTBOXSTYLE_ADJUSTLEFT" val="0_9.154335"/>
  <p:tag name="KSO_WM_UNIT_TEXTBOXSTYLE_ADJUSTTOP" val="0_280.25"/>
  <p:tag name="KSO_WM_UNIT_TEXTBOXSTYLE_DECORATEINDEX" val="1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"/>
  <p:tag name="KSO_WM_UNIT_TEXTBOXSTYLE_GUID" val="{3cd1a99f-d286-4888-9088-5d2f308e9f1b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5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6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1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7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8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9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0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0"/>
</p:tagLst>
</file>

<file path=ppt/tags/tag174.xml><?xml version="1.0" encoding="utf-8"?>
<p:tagLst xmlns:p="http://schemas.openxmlformats.org/presentationml/2006/main">
  <p:tag name="KSO_WM_UNIT_TEXTBOXSTYLE_SHAPETYPE" val="1"/>
  <p:tag name="KSO_WM_UNIT_TEXTBOXSTYLE_ADJUSTLEFT" val="0_186.7504"/>
  <p:tag name="KSO_WM_UNIT_TEXTBOXSTYLE_ADJUSTTOP" val="0_280.25"/>
  <p:tag name="KSO_WM_UNIT_TEXTBOXSTYLE_DECORATEINDEX" val="2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1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1"/>
  <p:tag name="KSO_WM_UNIT_TEXTBOXSTYLE_GUID" val="{3cd1a99f-d286-4888-9088-5d2f308e9f1b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2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3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3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4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4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5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5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6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6"/>
</p:tagLst>
</file>

<file path=ppt/tags/tag1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7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7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8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8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19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19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0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0"/>
</p:tagLst>
</file>

<file path=ppt/tags/tag184.xml><?xml version="1.0" encoding="utf-8"?>
<p:tagLst xmlns:p="http://schemas.openxmlformats.org/presentationml/2006/main">
  <p:tag name="KSO_WM_UNIT_TEXTBOXSTYLE_SHAPETYPE" val="1"/>
  <p:tag name="KSO_WM_UNIT_TEXTBOXSTYLE_ADJUSTLEFT" val="0_355.9328"/>
  <p:tag name="KSO_WM_UNIT_TEXTBOXSTYLE_ADJUSTTOP" val="0_280.25"/>
  <p:tag name="KSO_WM_UNIT_TEXTBOXSTYLE_DECORATEINDEX" val="3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1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1"/>
  <p:tag name="KSO_WM_UNIT_TEXTBOXSTYLE_GUID" val="{3cd1a99f-d286-4888-9088-5d2f308e9f1b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2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3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3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4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4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5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5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6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6"/>
</p:tagLst>
</file>

<file path=ppt/tags/tag1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7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7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8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8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29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29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0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0"/>
</p:tagLst>
</file>

<file path=ppt/tags/tag194.xml><?xml version="1.0" encoding="utf-8"?>
<p:tagLst xmlns:p="http://schemas.openxmlformats.org/presentationml/2006/main">
  <p:tag name="KSO_WM_UNIT_TEXTBOXSTYLE_SHAPETYPE" val="1"/>
  <p:tag name="KSO_WM_UNIT_TEXTBOXSTYLE_ADJUSTLEFT" val="0_528.517"/>
  <p:tag name="KSO_WM_UNIT_TEXTBOXSTYLE_ADJUSTTOP" val="0_280.25"/>
  <p:tag name="KSO_WM_UNIT_TEXTBOXSTYLE_DECORATEINDEX" val="4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1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1"/>
  <p:tag name="KSO_WM_UNIT_TEXTBOXSTYLE_GUID" val="{3cd1a99f-d286-4888-9088-5d2f308e9f1b}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2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3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3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4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4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5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5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6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6"/>
</p:tagLst>
</file>

<file path=ppt/tags/tag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7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7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8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8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39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39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0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0"/>
</p:tagLst>
</file>

<file path=ppt/tags/tag204.xml><?xml version="1.0" encoding="utf-8"?>
<p:tagLst xmlns:p="http://schemas.openxmlformats.org/presentationml/2006/main">
  <p:tag name="KSO_WM_UNIT_TEXTBOXSTYLE_SHAPETYPE" val="1"/>
  <p:tag name="KSO_WM_UNIT_TEXTBOXSTYLE_ADJUSTLEFT" val="0_695.8831"/>
  <p:tag name="KSO_WM_UNIT_TEXTBOXSTYLE_ADJUSTTOP" val="0_280.25"/>
  <p:tag name="KSO_WM_UNIT_TEXTBOXSTYLE_DECORATEINDEX" val="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1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1"/>
  <p:tag name="KSO_WM_UNIT_TEXTBOXSTYLE_GUID" val="{3cd1a99f-d286-4888-9088-5d2f308e9f1b}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2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3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3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4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4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5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5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6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6"/>
</p:tagLst>
</file>

<file path=ppt/tags/tag2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7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7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8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8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49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49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i*50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TYPE" val="i"/>
  <p:tag name="KSO_WM_UNIT_INDEX" val="50"/>
</p:tagLst>
</file>

<file path=ppt/tags/tag214.xml><?xml version="1.0" encoding="utf-8"?>
<p:tagLst xmlns:p="http://schemas.openxmlformats.org/presentationml/2006/main">
  <p:tag name="KSO_WM_UNIT_TEXTBOXSTYLE_SHAPETYPE" val="0"/>
  <p:tag name="KSO_WM_UNIT_TEXTBOXSTYLE_TEMPLATETYPE" val="9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mixed20202556_1*f*1"/>
  <p:tag name="KSO_WM_TEMPLATE_CATEGORY" val="mixed"/>
  <p:tag name="KSO_WM_TEMPLATE_INDEX" val="20202556"/>
  <p:tag name="KSO_WM_UNIT_LAYERLEVEL" val="1"/>
  <p:tag name="KSO_WM_TAG_VERSION" val="1.0"/>
  <p:tag name="KSO_WM_BEAUTIFY_FLAG" val="#wm#"/>
  <p:tag name="KSO_WM_UNIT_PRESET_TEXT" val="我们能实现，图文排版，让我们能实现，图文排版，让图图片&#13;您的正文已经经简明扼要，字字珠玑。&#13;您的正文已经经简明扼要，字字珠玑。&#13;您的正文已经经简明扼要，字字珠玑。&#13;您的正文已经经简明扼要，字字珠玑。&#13;我们能实现，图文排版，让我们能实现，图文排版，让图图片"/>
  <p:tag name="KSO_WM_UNIT_NOCLEAR" val="1"/>
  <p:tag name="KSO_WM_UNIT_SHOW_EDIT_AREA_INDICATION" val="0"/>
  <p:tag name="KSO_WM_UNIT_VALUE" val="234"/>
  <p:tag name="KSO_WM_UNIT_TYPE" val="f"/>
  <p:tag name="KSO_WM_UNIT_INDEX" val="1"/>
  <p:tag name="KSO_WM_UNIT_TEXTBOXSTYLE_GUID" val="{3cd1a99f-d286-4888-9088-5d2f308e9f1b}"/>
  <p:tag name="KSO_WM_UNIT_TEXTBOXSTYLE_TEMPLATEID" val="3139445"/>
  <p:tag name="KSO_WM_UNIT_TEXTBOXSTYLE_TYPE" val="8"/>
</p:tagLst>
</file>

<file path=ppt/tags/tag215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。"/>
  <p:tag name="KSO_WM_UNIT_NOCLEAR" val="1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7beec109-7fd3-420a-a46f-2635504ba983}"/>
  <p:tag name="KSO_WM_UNIT_TEXTBOXSTYLE_TEMPLATEID" val="3135194"/>
  <p:tag name="KSO_WM_UNIT_TEXTBOXSTYLE_TYPE" val="8"/>
</p:tagLst>
</file>

<file path=ppt/tags/tag216.xml><?xml version="1.0" encoding="utf-8"?>
<p:tagLst xmlns:p="http://schemas.openxmlformats.org/presentationml/2006/main">
  <p:tag name="KSO_WM_UNIT_TEXTBOXSTYLE_GUID" val="{40347994-7b7d-4550-8f7b-62be5a475a37}"/>
</p:tagLst>
</file>

<file path=ppt/tags/tag217.xml><?xml version="1.0" encoding="utf-8"?>
<p:tagLst xmlns:p="http://schemas.openxmlformats.org/presentationml/2006/main">
  <p:tag name="KSO_WM_UNIT_TEXTBOXSTYLE_SHAPETYPE" val="1"/>
  <p:tag name="KSO_WM_UNIT_TEXTBOXSTYLE_ADJUSTLEFT" val="0_-30.97504"/>
  <p:tag name="KSO_WM_UNIT_TEXTBOXSTYLE_ADJUSTTOP" val="0_-25.52504"/>
  <p:tag name="KSO_WM_UNIT_TEXTBOXSTYLE_ADJUSTWIDTH" val="100_61.94998"/>
  <p:tag name="KSO_WM_UNIT_TEXTBOXSTYLE_ADJUSTHEIGTH" val="100_51.049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1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18.xml><?xml version="1.0" encoding="utf-8"?>
<p:tagLst xmlns:p="http://schemas.openxmlformats.org/presentationml/2006/main">
  <p:tag name="KSO_WM_UNIT_TEXTBOXSTYLE_SHAPETYPE" val="1"/>
  <p:tag name="KSO_WM_UNIT_TEXTBOXSTYLE_ADJUSTLEFT" val="0_-31.02502"/>
  <p:tag name="KSO_WM_UNIT_TEXTBOXSTYLE_ADJUSTTOP" val="100_-14.725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1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19.xml><?xml version="1.0" encoding="utf-8"?>
<p:tagLst xmlns:p="http://schemas.openxmlformats.org/presentationml/2006/main">
  <p:tag name="KSO_WM_UNIT_TEXTBOXSTYLE_SHAPETYPE" val="1"/>
  <p:tag name="KSO_WM_UNIT_TEXTBOXSTYLE_ADJUSTLEFT" val="100_-10.22501"/>
  <p:tag name="KSO_WM_UNIT_TEXTBOXSTYLE_ADJUSTTOP" val="0_-25.525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1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20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。"/>
  <p:tag name="KSO_WM_UNIT_NOCLEAR" val="1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1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  <p:tag name="KSO_WM_UNIT_TEXTBOXSTYLE_TEMPLATEID" val="3135361"/>
  <p:tag name="KSO_WM_UNIT_TEXTBOXSTYLE_TYPE" val="8"/>
</p:tagLst>
</file>

<file path=ppt/tags/tag221.xml><?xml version="1.0" encoding="utf-8"?>
<p:tagLst xmlns:p="http://schemas.openxmlformats.org/presentationml/2006/main">
  <p:tag name="KSO_WM_UNIT_TEXTBOXSTYLE_GUID" val="{40347994-7b7d-4550-8f7b-62be5a475a37}"/>
</p:tagLst>
</file>

<file path=ppt/tags/tag222.xml><?xml version="1.0" encoding="utf-8"?>
<p:tagLst xmlns:p="http://schemas.openxmlformats.org/presentationml/2006/main">
  <p:tag name="KSO_WM_UNIT_TEXTBOXSTYLE_SHAPETYPE" val="1"/>
  <p:tag name="KSO_WM_UNIT_TEXTBOXSTYLE_ADJUSTLEFT" val="0_-30.97504"/>
  <p:tag name="KSO_WM_UNIT_TEXTBOXSTYLE_ADJUSTTOP" val="0_-25.52504"/>
  <p:tag name="KSO_WM_UNIT_TEXTBOXSTYLE_ADJUSTWIDTH" val="100_61.94998"/>
  <p:tag name="KSO_WM_UNIT_TEXTBOXSTYLE_ADJUSTHEIGTH" val="100_51.049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1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3.xml><?xml version="1.0" encoding="utf-8"?>
<p:tagLst xmlns:p="http://schemas.openxmlformats.org/presentationml/2006/main">
  <p:tag name="KSO_WM_UNIT_TEXTBOXSTYLE_SHAPETYPE" val="1"/>
  <p:tag name="KSO_WM_UNIT_TEXTBOXSTYLE_ADJUSTLEFT" val="0_-31.02502"/>
  <p:tag name="KSO_WM_UNIT_TEXTBOXSTYLE_ADJUSTTOP" val="100_-14.725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1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4.xml><?xml version="1.0" encoding="utf-8"?>
<p:tagLst xmlns:p="http://schemas.openxmlformats.org/presentationml/2006/main">
  <p:tag name="KSO_WM_UNIT_TEXTBOXSTYLE_SHAPETYPE" val="1"/>
  <p:tag name="KSO_WM_UNIT_TEXTBOXSTYLE_ADJUSTLEFT" val="100_-10.22501"/>
  <p:tag name="KSO_WM_UNIT_TEXTBOXSTYLE_ADJUSTTOP" val="0_-25.525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1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5.xml><?xml version="1.0" encoding="utf-8"?>
<p:tagLst xmlns:p="http://schemas.openxmlformats.org/presentationml/2006/main">
  <p:tag name="KSO_WM_UNIT_TEXTBOXSTYLE_GUID" val="{40347994-7b7d-4550-8f7b-62be5a475a37}"/>
</p:tagLst>
</file>

<file path=ppt/tags/tag226.xml><?xml version="1.0" encoding="utf-8"?>
<p:tagLst xmlns:p="http://schemas.openxmlformats.org/presentationml/2006/main">
  <p:tag name="KSO_WM_UNIT_TEXTBOXSTYLE_SHAPETYPE" val="1"/>
  <p:tag name="KSO_WM_UNIT_TEXTBOXSTYLE_ADJUSTLEFT" val="0_-30.97504"/>
  <p:tag name="KSO_WM_UNIT_TEXTBOXSTYLE_ADJUSTTOP" val="0_-25.52504"/>
  <p:tag name="KSO_WM_UNIT_TEXTBOXSTYLE_ADJUSTWIDTH" val="100_61.94998"/>
  <p:tag name="KSO_WM_UNIT_TEXTBOXSTYLE_ADJUSTHEIGTH" val="100_51.049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1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7.xml><?xml version="1.0" encoding="utf-8"?>
<p:tagLst xmlns:p="http://schemas.openxmlformats.org/presentationml/2006/main">
  <p:tag name="KSO_WM_UNIT_TEXTBOXSTYLE_SHAPETYPE" val="1"/>
  <p:tag name="KSO_WM_UNIT_TEXTBOXSTYLE_ADJUSTLEFT" val="0_-31.02502"/>
  <p:tag name="KSO_WM_UNIT_TEXTBOXSTYLE_ADJUSTTOP" val="100_-14.725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1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8.xml><?xml version="1.0" encoding="utf-8"?>
<p:tagLst xmlns:p="http://schemas.openxmlformats.org/presentationml/2006/main">
  <p:tag name="KSO_WM_UNIT_TEXTBOXSTYLE_SHAPETYPE" val="1"/>
  <p:tag name="KSO_WM_UNIT_TEXTBOXSTYLE_ADJUSTLEFT" val="100_-10.22501"/>
  <p:tag name="KSO_WM_UNIT_TEXTBOXSTYLE_ADJUSTTOP" val="0_-25.5250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1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40347994-7b7d-4550-8f7b-62be5a475a37}"/>
</p:tagLst>
</file>

<file path=ppt/tags/tag229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1"/>
  <p:tag name="KSO_WM_UNIT_PICTURE_SUBTYPE" val="a"/>
  <p:tag name="MH_PIC_SOURCE_TYPE" val="ai_match*TextGenerateImg**1744885012089_0.1_6c60b0590a76-slide-8"/>
</p:tagLst>
</file>

<file path=ppt/tags/tag2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TEXTBOXSTYLE_GUID" val="{605fee41-aff2-46d3-887f-f0acefd5a489}"/>
</p:tagLst>
</file>

<file path=ppt/tags/tag232.xml><?xml version="1.0" encoding="utf-8"?>
<p:tagLst xmlns:p="http://schemas.openxmlformats.org/presentationml/2006/main">
  <p:tag name="KSO_WM_UNIT_TEXTBOXSTYLE_SHAPETYPE" val="1"/>
  <p:tag name="KSO_WM_UNIT_TEXTBOXSTYLE_ADJUSTLEFT" val="0_-19.60001"/>
  <p:tag name="KSO_WM_UNIT_TEXTBOXSTYLE_ADJUSTTOP" val="0_-17.25"/>
  <p:tag name="KSO_WM_UNIT_TEXTBOXSTYLE_ADJUSTWIDTH" val="100_50.30002"/>
  <p:tag name="KSO_WM_UNIT_TEXTBOXSTYLE_ADJUSTHEIGTH" val="100_46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0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05fee41-aff2-46d3-887f-f0acefd5a489}"/>
</p:tagLst>
</file>

<file path=ppt/tags/tag233.xml><?xml version="1.0" encoding="utf-8"?>
<p:tagLst xmlns:p="http://schemas.openxmlformats.org/presentationml/2006/main">
  <p:tag name="KSO_WM_UNIT_TEXTBOXSTYLE_SHAPETYPE" val="1"/>
  <p:tag name="KSO_WM_UNIT_TEXTBOXSTYLE_ADJUSTLEFT" val="0_-25.15001"/>
  <p:tag name="KSO_WM_UNIT_TEXTBOXSTYLE_ADJUSTTOP" val="0_-23.5"/>
  <p:tag name="KSO_WM_UNIT_TEXTBOXSTYLE_ADJUSTWIDTH" val="100_50.30002"/>
  <p:tag name="KSO_WM_UNIT_TEXTBOXSTYLE_ADJUSTHEIGTH" val="100_46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0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05fee41-aff2-46d3-887f-f0acefd5a489}"/>
</p:tagLst>
</file>

<file path=ppt/tags/tag234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。&#13;为了演示发布的良好效果，请言简意赅的阐述您的观点。&#13;您的正文已经经简明扼要。字字珠玑，但信息却千丝万缕、错综复杂。"/>
  <p:tag name="KSO_WM_UNIT_NOCLEAR" val="1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0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05fee41-aff2-46d3-887f-f0acefd5a489}"/>
  <p:tag name="KSO_WM_UNIT_TEXTBOXSTYLE_TEMPLATEID" val="3135230"/>
  <p:tag name="KSO_WM_UNIT_TEXTBOXSTYLE_TYPE" val="8"/>
</p:tagLst>
</file>

<file path=ppt/tags/tag235.xml><?xml version="1.0" encoding="utf-8"?>
<p:tagLst xmlns:p="http://schemas.openxmlformats.org/presentationml/2006/main">
  <p:tag name="KSO_WM_UNIT_TEXTBOXSTYLE_GUID" val="{605fee41-aff2-46d3-887f-f0acefd5a489}"/>
</p:tagLst>
</file>

<file path=ppt/tags/tag236.xml><?xml version="1.0" encoding="utf-8"?>
<p:tagLst xmlns:p="http://schemas.openxmlformats.org/presentationml/2006/main">
  <p:tag name="KSO_WM_UNIT_TEXTBOXSTYLE_SHAPETYPE" val="1"/>
  <p:tag name="KSO_WM_UNIT_TEXTBOXSTYLE_ADJUSTLEFT" val="0_-19.60001"/>
  <p:tag name="KSO_WM_UNIT_TEXTBOXSTYLE_ADJUSTTOP" val="0_-17.25"/>
  <p:tag name="KSO_WM_UNIT_TEXTBOXSTYLE_ADJUSTWIDTH" val="100_50.30002"/>
  <p:tag name="KSO_WM_UNIT_TEXTBOXSTYLE_ADJUSTHEIGTH" val="100_46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0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05fee41-aff2-46d3-887f-f0acefd5a489}"/>
</p:tagLst>
</file>

<file path=ppt/tags/tag237.xml><?xml version="1.0" encoding="utf-8"?>
<p:tagLst xmlns:p="http://schemas.openxmlformats.org/presentationml/2006/main">
  <p:tag name="KSO_WM_UNIT_TEXTBOXSTYLE_SHAPETYPE" val="1"/>
  <p:tag name="KSO_WM_UNIT_TEXTBOXSTYLE_ADJUSTLEFT" val="0_-25.15001"/>
  <p:tag name="KSO_WM_UNIT_TEXTBOXSTYLE_ADJUSTTOP" val="0_-23.5"/>
  <p:tag name="KSO_WM_UNIT_TEXTBOXSTYLE_ADJUSTWIDTH" val="100_50.30002"/>
  <p:tag name="KSO_WM_UNIT_TEXTBOXSTYLE_ADJUSTHEIGTH" val="100_46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0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05fee41-aff2-46d3-887f-f0acefd5a489}"/>
</p:tagLst>
</file>

<file path=ppt/tags/tag238.xml><?xml version="1.0" encoding="utf-8"?>
<p:tagLst xmlns:p="http://schemas.openxmlformats.org/presentationml/2006/main">
  <p:tag name="resource_record_key" val="{&quot;13&quot;:[4364903]}"/>
</p:tagLst>
</file>

<file path=ppt/tags/tag2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2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3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4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0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1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2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3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4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5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58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59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60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1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2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3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4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5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6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7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8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69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7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70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71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72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73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74.xml><?xml version="1.0" encoding="utf-8"?>
<p:tagLst xmlns:p="http://schemas.openxmlformats.org/presentationml/2006/main">
  <p:tag name="KSO_WM_DIAGRAM_VIRTUALLY_FRAME" val="{&quot;height&quot;:181.41732283464563,&quot;left&quot;:297.17259842519684,&quot;top&quot;:309.50275590551183,&quot;width&quot;:632.2499212598425}"/>
</p:tagLst>
</file>

<file path=ppt/tags/tag75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76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77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78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79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80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1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2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3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4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5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6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7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8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89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9.xml><?xml version="1.0" encoding="utf-8"?>
<p:tagLst xmlns:p="http://schemas.openxmlformats.org/presentationml/2006/main">
  <p:tag name="KSO_WM_DIAGRAM_VIRTUALLY_FRAME" val="{&quot;height&quot;:308.06322834645664,&quot;left&quot;:438.4055905511811,&quot;top&quot;:120.3368503937008,&quot;width&quot;:365.7954330708661}"/>
</p:tagLst>
</file>

<file path=ppt/tags/tag90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91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92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93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94.xml><?xml version="1.0" encoding="utf-8"?>
<p:tagLst xmlns:p="http://schemas.openxmlformats.org/presentationml/2006/main">
  <p:tag name="KSO_WM_DIAGRAM_VIRTUALLY_FRAME" val="{&quot;height&quot;:419.4205511811025,&quot;left&quot;:506.32157480314964,&quot;top&quot;:62.97220472440944,&quot;width&quot;:459.0237007874015}"/>
</p:tagLst>
</file>

<file path=ppt/tags/tag95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96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97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98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ags/tag99.xml><?xml version="1.0" encoding="utf-8"?>
<p:tagLst xmlns:p="http://schemas.openxmlformats.org/presentationml/2006/main">
  <p:tag name="KSO_WM_DIAGRAM_VIRTUALLY_FRAME" val="{&quot;height&quot;:387.116220472441,&quot;left&quot;:506.32157480314964,&quot;top&quot;:95.27653543307086,&quot;width&quot;:354.523700787401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1770</Words>
  <Application>WPS 演示</Application>
  <PresentationFormat>宽屏</PresentationFormat>
  <Paragraphs>207</Paragraphs>
  <Slides>15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</vt:lpstr>
      <vt:lpstr>Calibri</vt:lpstr>
      <vt:lpstr>方正兰亭中黑_GBK</vt:lpstr>
      <vt:lpstr>黑体</vt:lpstr>
      <vt:lpstr>Noto Sans CJK JP Black</vt:lpstr>
      <vt:lpstr>思源宋体 CN</vt:lpstr>
      <vt:lpstr>华文细黑</vt:lpstr>
      <vt:lpstr>Segoe UI</vt:lpstr>
      <vt:lpstr>OPPOSans R</vt:lpstr>
      <vt:lpstr>Wingdings</vt:lpstr>
      <vt:lpstr>Arial Unicode MS</vt:lpstr>
      <vt:lpstr>等线</vt:lpstr>
      <vt:lpstr>等线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Sugar。</cp:lastModifiedBy>
  <cp:revision>823</cp:revision>
  <dcterms:created xsi:type="dcterms:W3CDTF">2021-11-27T14:40:00Z</dcterms:created>
  <dcterms:modified xsi:type="dcterms:W3CDTF">2025-07-17T11:42:02Z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B8741D0681E34569A8E1352793ED1B7D_13</vt:lpwstr>
  </property>
</Properties>
</file>