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xlsx" ContentType="application/vnd.openxmlformats-officedocument.spreadsheetml.sheet"/>
  <Default Extension="xls" ContentType="application/vnd.ms-excel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6663" r:id="rId3"/>
    <p:sldId id="6664" r:id="rId5"/>
    <p:sldId id="6676" r:id="rId6"/>
    <p:sldId id="6673" r:id="rId7"/>
    <p:sldId id="6667" r:id="rId8"/>
    <p:sldId id="6670" r:id="rId9"/>
    <p:sldId id="6672" r:id="rId10"/>
    <p:sldId id="774" r:id="rId11"/>
    <p:sldId id="6674" r:id="rId12"/>
    <p:sldId id="6666" r:id="rId13"/>
    <p:sldId id="6668" r:id="rId14"/>
    <p:sldId id="6669" r:id="rId15"/>
    <p:sldId id="6704" r:id="rId16"/>
    <p:sldId id="6709" r:id="rId17"/>
    <p:sldId id="6710" r:id="rId18"/>
    <p:sldId id="6711" r:id="rId19"/>
    <p:sldId id="6712" r:id="rId20"/>
    <p:sldId id="6713" r:id="rId21"/>
    <p:sldId id="6716" r:id="rId22"/>
    <p:sldId id="6714" r:id="rId23"/>
    <p:sldId id="6718" r:id="rId24"/>
    <p:sldId id="6717" r:id="rId25"/>
    <p:sldId id="505" r:id="rId26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57226F12-1B3D-47AE-BF19-E6AB4B4DCED6}">
          <p14:sldIdLst>
            <p14:sldId id="6663"/>
            <p14:sldId id="6664"/>
            <p14:sldId id="6676"/>
            <p14:sldId id="6673"/>
            <p14:sldId id="6667"/>
            <p14:sldId id="6670"/>
            <p14:sldId id="6672"/>
            <p14:sldId id="774"/>
            <p14:sldId id="6674"/>
            <p14:sldId id="6666"/>
            <p14:sldId id="6668"/>
            <p14:sldId id="6669"/>
            <p14:sldId id="6704"/>
            <p14:sldId id="6709"/>
            <p14:sldId id="6710"/>
            <p14:sldId id="6711"/>
            <p14:sldId id="6712"/>
            <p14:sldId id="6713"/>
            <p14:sldId id="6716"/>
            <p14:sldId id="6714"/>
            <p14:sldId id="6718"/>
            <p14:sldId id="6717"/>
            <p14:sldId id="505"/>
          </p14:sldIdLst>
        </p14:section>
        <p14:section name="无标题节" id="{3A015BB6-E895-4F20-B04F-1AEC2DDDE7C7}">
          <p14:sldIdLst/>
        </p14:section>
        <p14:section name="无标题节" id="{871323C5-47D8-474E-A998-147434247512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程 亮" initials="程" lastIdx="10" clrIdx="0"/>
  <p:cmAuthor id="2" name="stead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90FD"/>
    <a:srgbClr val="4490FF"/>
    <a:srgbClr val="4EBCFF"/>
    <a:srgbClr val="8DD4FF"/>
    <a:srgbClr val="00B050"/>
    <a:srgbClr val="59607D"/>
    <a:srgbClr val="666E8A"/>
    <a:srgbClr val="C8DFFF"/>
    <a:srgbClr val="DB6413"/>
    <a:srgbClr val="21D6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66" autoAdjust="0"/>
  </p:normalViewPr>
  <p:slideViewPr>
    <p:cSldViewPr snapToGrid="0">
      <p:cViewPr varScale="1">
        <p:scale>
          <a:sx n="73" d="100"/>
          <a:sy n="73" d="100"/>
        </p:scale>
        <p:origin x="76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97.xml"/><Relationship Id="rId30" Type="http://schemas.openxmlformats.org/officeDocument/2006/relationships/commentAuthors" Target="commentAuthors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2FCB3-B705-4A9C-9890-92D7E4C575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D492-A3F7-410D-B381-9D90369B2F7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AF0FC3-F0D1-44F6-8E2D-DEEA5114D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8D492-A3F7-410D-B381-9D90369B2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8D492-A3F7-410D-B381-9D90369B2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8D492-A3F7-410D-B381-9D90369B2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8D492-A3F7-410D-B381-9D90369B2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8D492-A3F7-410D-B381-9D90369B2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22AFF9-22F3-4BD7-BDBD-97347184F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4BF891-FA0E-40FD-A666-FFC7AEB8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22AFF9-22F3-4BD7-BDBD-97347184F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4BF891-FA0E-40FD-A666-FFC7AEB8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22AFF9-22F3-4BD7-BDBD-97347184F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4BF891-FA0E-40FD-A666-FFC7AEB8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矩形 98"/>
          <p:cNvSpPr/>
          <p:nvPr userDrawn="1"/>
        </p:nvSpPr>
        <p:spPr>
          <a:xfrm>
            <a:off x="56430" y="1012200"/>
            <a:ext cx="12065471" cy="60959"/>
          </a:xfrm>
          <a:prstGeom prst="rect">
            <a:avLst/>
          </a:prstGeom>
          <a:solidFill>
            <a:srgbClr val="FFFFFF">
              <a:alpha val="20000"/>
            </a:srgbClr>
          </a:solidFill>
          <a:ln w="31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zh-CN" altLang="en-US" sz="1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779" y="285729"/>
            <a:ext cx="1450728" cy="479999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342285" y="6586419"/>
            <a:ext cx="653764" cy="211008"/>
          </a:xfrm>
        </p:spPr>
        <p:txBody>
          <a:bodyPr/>
          <a:lstStyle>
            <a:lvl1pPr algn="ctr">
              <a:defRPr sz="1465" b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48F63A3B-78C7-47BE-AE5E-E10140E0464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22AFF9-22F3-4BD7-BDBD-97347184F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4BF891-FA0E-40FD-A666-FFC7AEB8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22AFF9-22F3-4BD7-BDBD-97347184F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4BF891-FA0E-40FD-A666-FFC7AEB8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22AFF9-22F3-4BD7-BDBD-97347184F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4BF891-FA0E-40FD-A666-FFC7AEB8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22AFF9-22F3-4BD7-BDBD-97347184F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4BF891-FA0E-40FD-A666-FFC7AEB8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22AFF9-22F3-4BD7-BDBD-97347184F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4BF891-FA0E-40FD-A666-FFC7AEB8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22AFF9-22F3-4BD7-BDBD-97347184F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4BF891-FA0E-40FD-A666-FFC7AEB8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22AFF9-22F3-4BD7-BDBD-97347184F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4BF891-FA0E-40FD-A666-FFC7AEB8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22AFF9-22F3-4BD7-BDBD-97347184F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4BF891-FA0E-40FD-A666-FFC7AEB8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5.png"/><Relationship Id="rId16" Type="http://schemas.openxmlformats.org/officeDocument/2006/relationships/image" Target="../media/image4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17"/>
            <a:stretch>
              <a:fillRect/>
            </a:stretch>
          </a:blip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9.png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2" Type="http://schemas.openxmlformats.org/officeDocument/2006/relationships/notesSlide" Target="../notesSlides/notesSlide10.xml"/><Relationship Id="rId31" Type="http://schemas.openxmlformats.org/officeDocument/2006/relationships/slideLayout" Target="../slideLayouts/slideLayout15.xml"/><Relationship Id="rId30" Type="http://schemas.openxmlformats.org/officeDocument/2006/relationships/tags" Target="../tags/tag86.xml"/><Relationship Id="rId3" Type="http://schemas.openxmlformats.org/officeDocument/2006/relationships/tags" Target="../tags/tag61.xml"/><Relationship Id="rId29" Type="http://schemas.openxmlformats.org/officeDocument/2006/relationships/tags" Target="../tags/tag85.xml"/><Relationship Id="rId28" Type="http://schemas.openxmlformats.org/officeDocument/2006/relationships/tags" Target="../tags/tag84.xml"/><Relationship Id="rId27" Type="http://schemas.openxmlformats.org/officeDocument/2006/relationships/tags" Target="../tags/tag83.xml"/><Relationship Id="rId26" Type="http://schemas.openxmlformats.org/officeDocument/2006/relationships/tags" Target="../tags/tag82.xml"/><Relationship Id="rId25" Type="http://schemas.openxmlformats.org/officeDocument/2006/relationships/tags" Target="../tags/tag81.xml"/><Relationship Id="rId24" Type="http://schemas.openxmlformats.org/officeDocument/2006/relationships/tags" Target="../tags/tag80.xml"/><Relationship Id="rId23" Type="http://schemas.openxmlformats.org/officeDocument/2006/relationships/tags" Target="../tags/tag79.xml"/><Relationship Id="rId22" Type="http://schemas.openxmlformats.org/officeDocument/2006/relationships/tags" Target="../tags/tag78.xml"/><Relationship Id="rId21" Type="http://schemas.openxmlformats.org/officeDocument/2006/relationships/tags" Target="../tags/tag77.xml"/><Relationship Id="rId20" Type="http://schemas.openxmlformats.org/officeDocument/2006/relationships/tags" Target="../tags/tag76.xml"/><Relationship Id="rId2" Type="http://schemas.openxmlformats.org/officeDocument/2006/relationships/tags" Target="../tags/tag60.xml"/><Relationship Id="rId19" Type="http://schemas.openxmlformats.org/officeDocument/2006/relationships/tags" Target="../tags/tag75.xml"/><Relationship Id="rId18" Type="http://schemas.openxmlformats.org/officeDocument/2006/relationships/tags" Target="../tags/tag74.xml"/><Relationship Id="rId17" Type="http://schemas.openxmlformats.org/officeDocument/2006/relationships/tags" Target="../tags/tag73.xml"/><Relationship Id="rId16" Type="http://schemas.openxmlformats.org/officeDocument/2006/relationships/tags" Target="../tags/tag72.xml"/><Relationship Id="rId15" Type="http://schemas.openxmlformats.org/officeDocument/2006/relationships/tags" Target="../tags/tag71.xml"/><Relationship Id="rId14" Type="http://schemas.openxmlformats.org/officeDocument/2006/relationships/tags" Target="../tags/tag70.xml"/><Relationship Id="rId13" Type="http://schemas.openxmlformats.org/officeDocument/2006/relationships/tags" Target="../tags/tag69.xml"/><Relationship Id="rId12" Type="http://schemas.openxmlformats.org/officeDocument/2006/relationships/tags" Target="../tags/tag68.xml"/><Relationship Id="rId11" Type="http://schemas.openxmlformats.org/officeDocument/2006/relationships/image" Target="../media/image10.png"/><Relationship Id="rId10" Type="http://schemas.openxmlformats.org/officeDocument/2006/relationships/tags" Target="../tags/tag67.xml"/><Relationship Id="rId1" Type="http://schemas.openxmlformats.org/officeDocument/2006/relationships/tags" Target="../tags/tag5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tags" Target="../tags/tag88.xml"/><Relationship Id="rId1" Type="http://schemas.openxmlformats.org/officeDocument/2006/relationships/tags" Target="../tags/tag8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89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90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91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tags" Target="../tags/tag93.xml"/><Relationship Id="rId1" Type="http://schemas.openxmlformats.org/officeDocument/2006/relationships/tags" Target="../tags/tag9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94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9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image" Target="../media/image9.png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2" Type="http://schemas.openxmlformats.org/officeDocument/2006/relationships/notesSlide" Target="../notesSlides/notesSlide2.xml"/><Relationship Id="rId31" Type="http://schemas.openxmlformats.org/officeDocument/2006/relationships/slideLayout" Target="../slideLayouts/slideLayout15.xml"/><Relationship Id="rId30" Type="http://schemas.openxmlformats.org/officeDocument/2006/relationships/tags" Target="../tags/tag29.xml"/><Relationship Id="rId3" Type="http://schemas.openxmlformats.org/officeDocument/2006/relationships/tags" Target="../tags/tag4.xml"/><Relationship Id="rId29" Type="http://schemas.openxmlformats.org/officeDocument/2006/relationships/tags" Target="../tags/tag28.xml"/><Relationship Id="rId28" Type="http://schemas.openxmlformats.org/officeDocument/2006/relationships/tags" Target="../tags/tag27.xml"/><Relationship Id="rId27" Type="http://schemas.openxmlformats.org/officeDocument/2006/relationships/tags" Target="../tags/tag26.xml"/><Relationship Id="rId26" Type="http://schemas.openxmlformats.org/officeDocument/2006/relationships/tags" Target="../tags/tag25.xml"/><Relationship Id="rId25" Type="http://schemas.openxmlformats.org/officeDocument/2006/relationships/tags" Target="../tags/tag24.xml"/><Relationship Id="rId24" Type="http://schemas.openxmlformats.org/officeDocument/2006/relationships/tags" Target="../tags/tag23.xml"/><Relationship Id="rId23" Type="http://schemas.openxmlformats.org/officeDocument/2006/relationships/tags" Target="../tags/tag22.xml"/><Relationship Id="rId22" Type="http://schemas.openxmlformats.org/officeDocument/2006/relationships/tags" Target="../tags/tag21.xml"/><Relationship Id="rId21" Type="http://schemas.openxmlformats.org/officeDocument/2006/relationships/tags" Target="../tags/tag20.xml"/><Relationship Id="rId20" Type="http://schemas.openxmlformats.org/officeDocument/2006/relationships/tags" Target="../tags/tag19.xml"/><Relationship Id="rId2" Type="http://schemas.openxmlformats.org/officeDocument/2006/relationships/tags" Target="../tags/tag3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image" Target="../media/image10.png"/><Relationship Id="rId10" Type="http://schemas.openxmlformats.org/officeDocument/2006/relationships/tags" Target="../tags/tag10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96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image" Target="../media/image23.wmf"/><Relationship Id="rId1" Type="http://schemas.openxmlformats.org/officeDocument/2006/relationships/package" Target="../embeddings/Workbook1.xlsx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image" Target="../media/image24.wmf"/><Relationship Id="rId1" Type="http://schemas.openxmlformats.org/officeDocument/2006/relationships/oleObject" Target="../embeddings/Workbook2.xls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image" Target="../media/image9.png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2" Type="http://schemas.openxmlformats.org/officeDocument/2006/relationships/notesSlide" Target="../notesSlides/notesSlide4.xml"/><Relationship Id="rId31" Type="http://schemas.openxmlformats.org/officeDocument/2006/relationships/slideLayout" Target="../slideLayouts/slideLayout15.xml"/><Relationship Id="rId30" Type="http://schemas.openxmlformats.org/officeDocument/2006/relationships/tags" Target="../tags/tag57.xml"/><Relationship Id="rId3" Type="http://schemas.openxmlformats.org/officeDocument/2006/relationships/tags" Target="../tags/tag32.xml"/><Relationship Id="rId29" Type="http://schemas.openxmlformats.org/officeDocument/2006/relationships/tags" Target="../tags/tag56.xml"/><Relationship Id="rId28" Type="http://schemas.openxmlformats.org/officeDocument/2006/relationships/tags" Target="../tags/tag55.xml"/><Relationship Id="rId27" Type="http://schemas.openxmlformats.org/officeDocument/2006/relationships/tags" Target="../tags/tag54.xml"/><Relationship Id="rId26" Type="http://schemas.openxmlformats.org/officeDocument/2006/relationships/tags" Target="../tags/tag53.xml"/><Relationship Id="rId25" Type="http://schemas.openxmlformats.org/officeDocument/2006/relationships/tags" Target="../tags/tag52.xml"/><Relationship Id="rId24" Type="http://schemas.openxmlformats.org/officeDocument/2006/relationships/tags" Target="../tags/tag51.xml"/><Relationship Id="rId23" Type="http://schemas.openxmlformats.org/officeDocument/2006/relationships/tags" Target="../tags/tag50.xml"/><Relationship Id="rId22" Type="http://schemas.openxmlformats.org/officeDocument/2006/relationships/tags" Target="../tags/tag49.xml"/><Relationship Id="rId21" Type="http://schemas.openxmlformats.org/officeDocument/2006/relationships/tags" Target="../tags/tag48.xml"/><Relationship Id="rId20" Type="http://schemas.openxmlformats.org/officeDocument/2006/relationships/tags" Target="../tags/tag47.xml"/><Relationship Id="rId2" Type="http://schemas.openxmlformats.org/officeDocument/2006/relationships/tags" Target="../tags/tag31.xml"/><Relationship Id="rId19" Type="http://schemas.openxmlformats.org/officeDocument/2006/relationships/tags" Target="../tags/tag46.xml"/><Relationship Id="rId18" Type="http://schemas.openxmlformats.org/officeDocument/2006/relationships/tags" Target="../tags/tag45.xml"/><Relationship Id="rId17" Type="http://schemas.openxmlformats.org/officeDocument/2006/relationships/tags" Target="../tags/tag44.xml"/><Relationship Id="rId16" Type="http://schemas.openxmlformats.org/officeDocument/2006/relationships/tags" Target="../tags/tag43.xml"/><Relationship Id="rId15" Type="http://schemas.openxmlformats.org/officeDocument/2006/relationships/tags" Target="../tags/tag42.xml"/><Relationship Id="rId14" Type="http://schemas.openxmlformats.org/officeDocument/2006/relationships/tags" Target="../tags/tag41.xml"/><Relationship Id="rId13" Type="http://schemas.openxmlformats.org/officeDocument/2006/relationships/tags" Target="../tags/tag40.xml"/><Relationship Id="rId12" Type="http://schemas.openxmlformats.org/officeDocument/2006/relationships/tags" Target="../tags/tag39.xml"/><Relationship Id="rId11" Type="http://schemas.openxmlformats.org/officeDocument/2006/relationships/image" Target="../media/image10.png"/><Relationship Id="rId10" Type="http://schemas.openxmlformats.org/officeDocument/2006/relationships/tags" Target="../tags/tag38.xml"/><Relationship Id="rId1" Type="http://schemas.openxmlformats.org/officeDocument/2006/relationships/tags" Target="../tags/tag30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0" Type="http://schemas.openxmlformats.org/officeDocument/2006/relationships/notesSlide" Target="../notesSlides/notesSlide6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58.xml"/><Relationship Id="rId7" Type="http://schemas.openxmlformats.org/officeDocument/2006/relationships/image" Target="../media/image22.png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0" Type="http://schemas.openxmlformats.org/officeDocument/2006/relationships/notesSlide" Target="../notesSlides/notesSlide7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8" t="3893"/>
          <a:stretch>
            <a:fillRect/>
          </a:stretch>
        </p:blipFill>
        <p:spPr>
          <a:xfrm>
            <a:off x="-5874" y="1264920"/>
            <a:ext cx="5727383" cy="3870008"/>
          </a:xfrm>
          <a:custGeom>
            <a:avLst/>
            <a:gdLst>
              <a:gd name="connsiteX0" fmla="*/ 258760 w 6132609"/>
              <a:gd name="connsiteY0" fmla="*/ 0 h 3741440"/>
              <a:gd name="connsiteX1" fmla="*/ 6132609 w 6132609"/>
              <a:gd name="connsiteY1" fmla="*/ 0 h 3741440"/>
              <a:gd name="connsiteX2" fmla="*/ 6132609 w 6132609"/>
              <a:gd name="connsiteY2" fmla="*/ 586186 h 3741440"/>
              <a:gd name="connsiteX3" fmla="*/ 5135581 w 6132609"/>
              <a:gd name="connsiteY3" fmla="*/ 3741440 h 3741440"/>
              <a:gd name="connsiteX4" fmla="*/ 0 w 6132609"/>
              <a:gd name="connsiteY4" fmla="*/ 3741440 h 3741440"/>
              <a:gd name="connsiteX5" fmla="*/ 0 w 6132609"/>
              <a:gd name="connsiteY5" fmla="*/ 818887 h 37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2609" h="3741440">
                <a:moveTo>
                  <a:pt x="258760" y="0"/>
                </a:moveTo>
                <a:lnTo>
                  <a:pt x="6132609" y="0"/>
                </a:lnTo>
                <a:lnTo>
                  <a:pt x="6132609" y="586186"/>
                </a:lnTo>
                <a:lnTo>
                  <a:pt x="5135581" y="3741440"/>
                </a:lnTo>
                <a:lnTo>
                  <a:pt x="0" y="3741440"/>
                </a:lnTo>
                <a:lnTo>
                  <a:pt x="0" y="818887"/>
                </a:lnTo>
                <a:close/>
              </a:path>
            </a:pathLst>
          </a:custGeom>
        </p:spPr>
      </p:pic>
      <p:sp>
        <p:nvSpPr>
          <p:cNvPr id="5" name="任意多边形 16"/>
          <p:cNvSpPr/>
          <p:nvPr/>
        </p:nvSpPr>
        <p:spPr>
          <a:xfrm>
            <a:off x="4552791" y="1932305"/>
            <a:ext cx="7640955" cy="2164080"/>
          </a:xfrm>
          <a:custGeom>
            <a:avLst/>
            <a:gdLst>
              <a:gd name="connsiteX0" fmla="*/ 690203 w 6865257"/>
              <a:gd name="connsiteY0" fmla="*/ 0 h 2162629"/>
              <a:gd name="connsiteX1" fmla="*/ 6865257 w 6865257"/>
              <a:gd name="connsiteY1" fmla="*/ 0 h 2162629"/>
              <a:gd name="connsiteX2" fmla="*/ 6865257 w 6865257"/>
              <a:gd name="connsiteY2" fmla="*/ 2162629 h 2162629"/>
              <a:gd name="connsiteX3" fmla="*/ 0 w 6865257"/>
              <a:gd name="connsiteY3" fmla="*/ 2162629 h 2162629"/>
              <a:gd name="connsiteX0-1" fmla="*/ 626326 w 6801380"/>
              <a:gd name="connsiteY0-2" fmla="*/ 0 h 2162629"/>
              <a:gd name="connsiteX1-3" fmla="*/ 6801380 w 6801380"/>
              <a:gd name="connsiteY1-4" fmla="*/ 0 h 2162629"/>
              <a:gd name="connsiteX2-5" fmla="*/ 6801380 w 6801380"/>
              <a:gd name="connsiteY2-6" fmla="*/ 2162629 h 2162629"/>
              <a:gd name="connsiteX3-7" fmla="*/ 0 w 6801380"/>
              <a:gd name="connsiteY3-8" fmla="*/ 2135735 h 2162629"/>
              <a:gd name="connsiteX4" fmla="*/ 626326 w 6801380"/>
              <a:gd name="connsiteY4" fmla="*/ 0 h 21626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" y="connsiteY4"/>
              </a:cxn>
            </a:cxnLst>
            <a:rect l="l" t="t" r="r" b="b"/>
            <a:pathLst>
              <a:path w="6801380" h="2162629">
                <a:moveTo>
                  <a:pt x="626326" y="0"/>
                </a:moveTo>
                <a:lnTo>
                  <a:pt x="6801380" y="0"/>
                </a:lnTo>
                <a:lnTo>
                  <a:pt x="6801380" y="2162629"/>
                </a:lnTo>
                <a:lnTo>
                  <a:pt x="0" y="2135735"/>
                </a:lnTo>
                <a:cubicBezTo>
                  <a:pt x="230068" y="1414859"/>
                  <a:pt x="396258" y="720876"/>
                  <a:pt x="626326" y="0"/>
                </a:cubicBezTo>
                <a:close/>
              </a:path>
            </a:pathLst>
          </a:custGeom>
          <a:solidFill>
            <a:srgbClr val="2568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多边形 14"/>
          <p:cNvSpPr/>
          <p:nvPr/>
        </p:nvSpPr>
        <p:spPr>
          <a:xfrm>
            <a:off x="2708434" y="1932305"/>
            <a:ext cx="8742998" cy="2164080"/>
          </a:xfrm>
          <a:custGeom>
            <a:avLst/>
            <a:gdLst>
              <a:gd name="connsiteX0" fmla="*/ 690203 w 8737601"/>
              <a:gd name="connsiteY0" fmla="*/ 0 h 2162629"/>
              <a:gd name="connsiteX1" fmla="*/ 8737601 w 8737601"/>
              <a:gd name="connsiteY1" fmla="*/ 0 h 2162629"/>
              <a:gd name="connsiteX2" fmla="*/ 8737601 w 8737601"/>
              <a:gd name="connsiteY2" fmla="*/ 5658 h 2162629"/>
              <a:gd name="connsiteX3" fmla="*/ 2613346 w 8737601"/>
              <a:gd name="connsiteY3" fmla="*/ 5658 h 2162629"/>
              <a:gd name="connsiteX4" fmla="*/ 1924949 w 8737601"/>
              <a:gd name="connsiteY4" fmla="*/ 2162629 h 2162629"/>
              <a:gd name="connsiteX5" fmla="*/ 0 w 8737601"/>
              <a:gd name="connsiteY5" fmla="*/ 2162629 h 216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37601" h="2162629">
                <a:moveTo>
                  <a:pt x="690203" y="0"/>
                </a:moveTo>
                <a:lnTo>
                  <a:pt x="8737601" y="0"/>
                </a:lnTo>
                <a:lnTo>
                  <a:pt x="8737601" y="5658"/>
                </a:lnTo>
                <a:lnTo>
                  <a:pt x="2613346" y="5658"/>
                </a:lnTo>
                <a:lnTo>
                  <a:pt x="1924949" y="2162629"/>
                </a:lnTo>
                <a:lnTo>
                  <a:pt x="0" y="2162629"/>
                </a:lnTo>
                <a:close/>
              </a:path>
            </a:pathLst>
          </a:custGeom>
          <a:solidFill>
            <a:srgbClr val="11CDC9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TextBox 20"/>
          <p:cNvSpPr>
            <a:spLocks noChangeArrowheads="1"/>
          </p:cNvSpPr>
          <p:nvPr/>
        </p:nvSpPr>
        <p:spPr bwMode="auto">
          <a:xfrm>
            <a:off x="9348311" y="738505"/>
            <a:ext cx="2488248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方正兰亭中黑_GBK" panose="02000000000000000000" pitchFamily="2" charset="-122"/>
              </a:rPr>
              <a:t>让 数 据 驱 动 进 步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方正兰亭中黑_GBK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39566" y="6514465"/>
            <a:ext cx="1159637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271" y="5209858"/>
            <a:ext cx="978853" cy="97885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56" y="613887"/>
            <a:ext cx="1247140" cy="54102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229644" y="4097020"/>
            <a:ext cx="478790" cy="511810"/>
          </a:xfrm>
          <a:prstGeom prst="rect">
            <a:avLst/>
          </a:prstGeom>
          <a:solidFill>
            <a:srgbClr val="10CDCA">
              <a:alpha val="48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33682" y="2189163"/>
            <a:ext cx="6681947" cy="1445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b="1" i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睿码主数据管理平台</a:t>
            </a:r>
            <a:endParaRPr lang="zh-CN" altLang="en-US" sz="4800" b="1" i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lvl="2" indent="457200"/>
            <a:r>
              <a:rPr lang="zh-CN" sz="4000" b="1" i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产品能力说明</a:t>
            </a:r>
            <a:endParaRPr lang="zh-CN" sz="4000" b="1" i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0"/>
          <p:cNvSpPr>
            <a:spLocks noChangeArrowheads="1"/>
          </p:cNvSpPr>
          <p:nvPr/>
        </p:nvSpPr>
        <p:spPr bwMode="auto">
          <a:xfrm>
            <a:off x="5593715" y="4453890"/>
            <a:ext cx="151384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方正兰亭中黑_GBK" panose="02000000000000000000" pitchFamily="2" charset="-122"/>
              </a:rPr>
              <a:t>亿信华辰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方正兰亭中黑_GBK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93715" y="4839335"/>
            <a:ext cx="45427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智能数据全生命周期产品与服务提供商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33629" y="5770542"/>
            <a:ext cx="88082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zh-CN" altLang="en-US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CJK JP Black"/>
              </a:rPr>
              <a:t>夯实数据基础，整合数据资源，释放数据价值，支持辅助决策</a:t>
            </a:r>
            <a:endParaRPr lang="zh-CN" altLang="en-US" sz="24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Noto Sans CJK JP Black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00">
              <a:defRPr/>
            </a:pPr>
            <a:fld id="{48F63A3B-78C7-47BE-AE5E-E10140E04643}" type="slidenum">
              <a:rPr lang="en-US" sz="2135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sz="2135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1"/>
          <p:cNvSpPr txBox="1"/>
          <p:nvPr/>
        </p:nvSpPr>
        <p:spPr>
          <a:xfrm>
            <a:off x="5730844" y="1875490"/>
            <a:ext cx="807349" cy="57135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200">
              <a:defRPr/>
            </a:pPr>
            <a:r>
              <a:rPr lang="en-US" altLang="zh-CN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标题 11"/>
          <p:cNvSpPr txBox="1"/>
          <p:nvPr>
            <p:custDataLst>
              <p:tags r:id="rId1"/>
            </p:custDataLst>
          </p:nvPr>
        </p:nvSpPr>
        <p:spPr>
          <a:xfrm>
            <a:off x="7078052" y="1801995"/>
            <a:ext cx="2263467" cy="39816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200">
              <a:defRPr/>
            </a:pPr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1、产品背景</a:t>
            </a:r>
            <a:endParaRPr lang="en-US" altLang="zh-CN" sz="2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>
            <p:custDataLst>
              <p:tags r:id="rId2"/>
            </p:custDataLst>
          </p:nvPr>
        </p:nvCxnSpPr>
        <p:spPr>
          <a:xfrm flipH="1">
            <a:off x="6114273" y="2533427"/>
            <a:ext cx="7452" cy="384043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>
            <p:custDataLst>
              <p:tags r:id="rId3"/>
            </p:custDataLst>
          </p:nvPr>
        </p:nvGrpSpPr>
        <p:grpSpPr>
          <a:xfrm rot="5400000">
            <a:off x="5672513" y="1423516"/>
            <a:ext cx="1093044" cy="1302568"/>
            <a:chOff x="2118676" y="1475656"/>
            <a:chExt cx="1656506" cy="1974038"/>
          </a:xfrm>
        </p:grpSpPr>
        <p:cxnSp>
          <p:nvCxnSpPr>
            <p:cNvPr id="19" name="直接连接符 18"/>
            <p:cNvCxnSpPr/>
            <p:nvPr>
              <p:custDataLst>
                <p:tags r:id="rId4"/>
              </p:custDataLst>
            </p:nvPr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弧形 19"/>
            <p:cNvSpPr/>
            <p:nvPr>
              <p:custDataLst>
                <p:tags r:id="rId5"/>
              </p:custDataLst>
            </p:nvPr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600">
                <a:defRPr/>
              </a:pPr>
              <a:endParaRPr lang="zh-CN" alt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8" name="Picture 9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0401" y="1409915"/>
            <a:ext cx="4764772" cy="381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" name="组合 26"/>
          <p:cNvGrpSpPr/>
          <p:nvPr>
            <p:custDataLst>
              <p:tags r:id="rId7"/>
            </p:custDataLst>
          </p:nvPr>
        </p:nvGrpSpPr>
        <p:grpSpPr>
          <a:xfrm>
            <a:off x="5614800" y="1590983"/>
            <a:ext cx="960000" cy="960000"/>
            <a:chOff x="852535" y="3352311"/>
            <a:chExt cx="1338975" cy="1338801"/>
          </a:xfrm>
        </p:grpSpPr>
        <p:grpSp>
          <p:nvGrpSpPr>
            <p:cNvPr id="29" name="组合 28"/>
            <p:cNvGrpSpPr/>
            <p:nvPr/>
          </p:nvGrpSpPr>
          <p:grpSpPr>
            <a:xfrm>
              <a:off x="852535" y="3352311"/>
              <a:ext cx="1338975" cy="1338801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1" name="同心圆 96"/>
              <p:cNvSpPr/>
              <p:nvPr>
                <p:custDataLst>
                  <p:tags r:id="rId8"/>
                </p:custDataLst>
              </p:nvPr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30" name="Picture 7" descr="彩色logo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292"/>
            <a:stretch>
              <a:fillRect/>
            </a:stretch>
          </p:blipFill>
          <p:spPr bwMode="auto">
            <a:xfrm>
              <a:off x="1025517" y="3535936"/>
              <a:ext cx="99301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" name="标题 11"/>
          <p:cNvSpPr txBox="1"/>
          <p:nvPr/>
        </p:nvSpPr>
        <p:spPr>
          <a:xfrm>
            <a:off x="5767547" y="3237823"/>
            <a:ext cx="807349" cy="57135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200">
              <a:defRPr/>
            </a:pPr>
            <a:r>
              <a:rPr lang="en-US" altLang="zh-CN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>
            <p:custDataLst>
              <p:tags r:id="rId12"/>
            </p:custDataLst>
          </p:nvPr>
        </p:nvGrpSpPr>
        <p:grpSpPr>
          <a:xfrm rot="5400000">
            <a:off x="5728334" y="2828432"/>
            <a:ext cx="1093044" cy="1302568"/>
            <a:chOff x="2118676" y="1475656"/>
            <a:chExt cx="1656506" cy="1974038"/>
          </a:xfrm>
        </p:grpSpPr>
        <p:cxnSp>
          <p:nvCxnSpPr>
            <p:cNvPr id="48" name="直接连接符 47"/>
            <p:cNvCxnSpPr/>
            <p:nvPr>
              <p:custDataLst>
                <p:tags r:id="rId13"/>
              </p:custDataLst>
            </p:nvPr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弧形 48"/>
            <p:cNvSpPr/>
            <p:nvPr>
              <p:custDataLst>
                <p:tags r:id="rId14"/>
              </p:custDataLst>
            </p:nvPr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600">
                <a:defRPr/>
              </a:pPr>
              <a:endParaRPr lang="zh-CN" alt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15"/>
            </p:custDataLst>
          </p:nvPr>
        </p:nvGrpSpPr>
        <p:grpSpPr>
          <a:xfrm>
            <a:off x="5676143" y="2987093"/>
            <a:ext cx="960000" cy="960000"/>
            <a:chOff x="2172225" y="-2068441"/>
            <a:chExt cx="1106591" cy="1106447"/>
          </a:xfrm>
        </p:grpSpPr>
        <p:grpSp>
          <p:nvGrpSpPr>
            <p:cNvPr id="51" name="组合 50"/>
            <p:cNvGrpSpPr/>
            <p:nvPr/>
          </p:nvGrpSpPr>
          <p:grpSpPr>
            <a:xfrm>
              <a:off x="2172225" y="-2068441"/>
              <a:ext cx="1106591" cy="1106447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96"/>
              <p:cNvSpPr/>
              <p:nvPr>
                <p:custDataLst>
                  <p:tags r:id="rId16"/>
                </p:custDataLst>
              </p:nvPr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椭圆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" name="组合 51"/>
            <p:cNvGrpSpPr>
              <a:grpSpLocks noChangeAspect="1"/>
            </p:cNvGrpSpPr>
            <p:nvPr/>
          </p:nvGrpSpPr>
          <p:grpSpPr>
            <a:xfrm>
              <a:off x="2397139" y="-1815563"/>
              <a:ext cx="700321" cy="600690"/>
              <a:chOff x="5084763" y="971550"/>
              <a:chExt cx="323850" cy="277813"/>
            </a:xfrm>
            <a:solidFill>
              <a:srgbClr val="C00000"/>
            </a:solidFill>
          </p:grpSpPr>
          <p:sp>
            <p:nvSpPr>
              <p:cNvPr id="53" name="Freeform 301"/>
              <p:cNvSpPr>
                <a:spLocks noEditPoint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09600">
                  <a:defRPr/>
                </a:pPr>
                <a:endParaRPr lang="zh-CN" altLang="en-US" sz="1465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302"/>
              <p:cNvSpPr>
                <a:spLocks noEditPoint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09600">
                  <a:defRPr/>
                </a:pPr>
                <a:endParaRPr lang="zh-CN" altLang="en-US" sz="1465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303"/>
              <p:cNvSpPr>
                <a:spLocks noEditPoint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09600">
                  <a:defRPr/>
                </a:pPr>
                <a:endParaRPr lang="zh-CN" altLang="en-US" sz="1465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8" name="标题 11"/>
          <p:cNvSpPr txBox="1"/>
          <p:nvPr>
            <p:custDataLst>
              <p:tags r:id="rId21"/>
            </p:custDataLst>
          </p:nvPr>
        </p:nvSpPr>
        <p:spPr>
          <a:xfrm>
            <a:off x="7078053" y="3226843"/>
            <a:ext cx="3135300" cy="45864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200">
              <a:defRPr/>
            </a:pP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、产品介绍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>
            <p:custDataLst>
              <p:tags r:id="rId22"/>
            </p:custDataLst>
          </p:nvPr>
        </p:nvCxnSpPr>
        <p:spPr>
          <a:xfrm>
            <a:off x="6171133" y="3978744"/>
            <a:ext cx="0" cy="332005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标题 11"/>
          <p:cNvSpPr txBox="1"/>
          <p:nvPr/>
        </p:nvSpPr>
        <p:spPr>
          <a:xfrm>
            <a:off x="5752618" y="4666789"/>
            <a:ext cx="807349" cy="57135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200">
              <a:defRPr/>
            </a:pPr>
            <a:r>
              <a:rPr lang="en-US" altLang="zh-CN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标题 11"/>
          <p:cNvSpPr txBox="1"/>
          <p:nvPr>
            <p:custDataLst>
              <p:tags r:id="rId23"/>
            </p:custDataLst>
          </p:nvPr>
        </p:nvSpPr>
        <p:spPr>
          <a:xfrm>
            <a:off x="7059935" y="4657842"/>
            <a:ext cx="2427453" cy="39816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200">
              <a:defRPr/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、场景演示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>
            <p:custDataLst>
              <p:tags r:id="rId24"/>
            </p:custDataLst>
          </p:nvPr>
        </p:nvGrpSpPr>
        <p:grpSpPr>
          <a:xfrm rot="5400000">
            <a:off x="5713405" y="4242875"/>
            <a:ext cx="1093044" cy="1302568"/>
            <a:chOff x="2118676" y="1475656"/>
            <a:chExt cx="1656506" cy="1974038"/>
          </a:xfrm>
        </p:grpSpPr>
        <p:cxnSp>
          <p:nvCxnSpPr>
            <p:cNvPr id="63" name="直接连接符 62"/>
            <p:cNvCxnSpPr/>
            <p:nvPr>
              <p:custDataLst>
                <p:tags r:id="rId25"/>
              </p:custDataLst>
            </p:nvPr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弧形 63"/>
            <p:cNvSpPr/>
            <p:nvPr>
              <p:custDataLst>
                <p:tags r:id="rId26"/>
              </p:custDataLst>
            </p:nvPr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600">
                <a:defRPr/>
              </a:pPr>
              <a:endParaRPr lang="zh-CN" alt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>
            <p:custDataLst>
              <p:tags r:id="rId27"/>
            </p:custDataLst>
          </p:nvPr>
        </p:nvGrpSpPr>
        <p:grpSpPr>
          <a:xfrm>
            <a:off x="5661213" y="4394643"/>
            <a:ext cx="960000" cy="960000"/>
            <a:chOff x="8911938" y="5856752"/>
            <a:chExt cx="845449" cy="845339"/>
          </a:xfrm>
        </p:grpSpPr>
        <p:grpSp>
          <p:nvGrpSpPr>
            <p:cNvPr id="66" name="组合 65"/>
            <p:cNvGrpSpPr/>
            <p:nvPr/>
          </p:nvGrpSpPr>
          <p:grpSpPr>
            <a:xfrm>
              <a:off x="8911938" y="5856752"/>
              <a:ext cx="845449" cy="84533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8" name="同心圆 102"/>
              <p:cNvSpPr/>
              <p:nvPr>
                <p:custDataLst>
                  <p:tags r:id="rId28"/>
                </p:custDataLst>
              </p:nvPr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椭圆 68"/>
              <p:cNvSpPr/>
              <p:nvPr>
                <p:custDataLst>
                  <p:tags r:id="rId29"/>
                </p:custDataLst>
              </p:nvPr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7" name="任意多边形 85"/>
            <p:cNvSpPr/>
            <p:nvPr>
              <p:custDataLst>
                <p:tags r:id="rId30"/>
              </p:custDataLst>
            </p:nvPr>
          </p:nvSpPr>
          <p:spPr bwMode="auto">
            <a:xfrm>
              <a:off x="9110737" y="6095151"/>
              <a:ext cx="509927" cy="390894"/>
            </a:xfrm>
            <a:custGeom>
              <a:avLst/>
              <a:gdLst>
                <a:gd name="connsiteX0" fmla="*/ 14829 w 563476"/>
                <a:gd name="connsiteY0" fmla="*/ 416347 h 432000"/>
                <a:gd name="connsiteX1" fmla="*/ 556062 w 563476"/>
                <a:gd name="connsiteY1" fmla="*/ 416347 h 432000"/>
                <a:gd name="connsiteX2" fmla="*/ 563476 w 563476"/>
                <a:gd name="connsiteY2" fmla="*/ 424174 h 432000"/>
                <a:gd name="connsiteX3" fmla="*/ 556062 w 563476"/>
                <a:gd name="connsiteY3" fmla="*/ 432000 h 432000"/>
                <a:gd name="connsiteX4" fmla="*/ 14829 w 563476"/>
                <a:gd name="connsiteY4" fmla="*/ 432000 h 432000"/>
                <a:gd name="connsiteX5" fmla="*/ 0 w 563476"/>
                <a:gd name="connsiteY5" fmla="*/ 424174 h 432000"/>
                <a:gd name="connsiteX6" fmla="*/ 14829 w 563476"/>
                <a:gd name="connsiteY6" fmla="*/ 416347 h 432000"/>
                <a:gd name="connsiteX7" fmla="*/ 428869 w 563476"/>
                <a:gd name="connsiteY7" fmla="*/ 200347 h 432000"/>
                <a:gd name="connsiteX8" fmla="*/ 510260 w 563476"/>
                <a:gd name="connsiteY8" fmla="*/ 200347 h 432000"/>
                <a:gd name="connsiteX9" fmla="*/ 510260 w 563476"/>
                <a:gd name="connsiteY9" fmla="*/ 372521 h 432000"/>
                <a:gd name="connsiteX10" fmla="*/ 428869 w 563476"/>
                <a:gd name="connsiteY10" fmla="*/ 372521 h 432000"/>
                <a:gd name="connsiteX11" fmla="*/ 303652 w 563476"/>
                <a:gd name="connsiteY11" fmla="*/ 118956 h 432000"/>
                <a:gd name="connsiteX12" fmla="*/ 385043 w 563476"/>
                <a:gd name="connsiteY12" fmla="*/ 118956 h 432000"/>
                <a:gd name="connsiteX13" fmla="*/ 385043 w 563476"/>
                <a:gd name="connsiteY13" fmla="*/ 372521 h 432000"/>
                <a:gd name="connsiteX14" fmla="*/ 303652 w 563476"/>
                <a:gd name="connsiteY14" fmla="*/ 372521 h 432000"/>
                <a:gd name="connsiteX15" fmla="*/ 72001 w 563476"/>
                <a:gd name="connsiteY15" fmla="*/ 97044 h 432000"/>
                <a:gd name="connsiteX16" fmla="*/ 153392 w 563476"/>
                <a:gd name="connsiteY16" fmla="*/ 97044 h 432000"/>
                <a:gd name="connsiteX17" fmla="*/ 153392 w 563476"/>
                <a:gd name="connsiteY17" fmla="*/ 372521 h 432000"/>
                <a:gd name="connsiteX18" fmla="*/ 72001 w 563476"/>
                <a:gd name="connsiteY18" fmla="*/ 372521 h 432000"/>
                <a:gd name="connsiteX19" fmla="*/ 190957 w 563476"/>
                <a:gd name="connsiteY19" fmla="*/ 0 h 432000"/>
                <a:gd name="connsiteX20" fmla="*/ 272348 w 563476"/>
                <a:gd name="connsiteY20" fmla="*/ 0 h 432000"/>
                <a:gd name="connsiteX21" fmla="*/ 272348 w 563476"/>
                <a:gd name="connsiteY21" fmla="*/ 372521 h 432000"/>
                <a:gd name="connsiteX22" fmla="*/ 190957 w 563476"/>
                <a:gd name="connsiteY22" fmla="*/ 372521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3476" h="432000">
                  <a:moveTo>
                    <a:pt x="14829" y="416347"/>
                  </a:moveTo>
                  <a:cubicBezTo>
                    <a:pt x="556062" y="416347"/>
                    <a:pt x="556062" y="416347"/>
                    <a:pt x="556062" y="416347"/>
                  </a:cubicBezTo>
                  <a:cubicBezTo>
                    <a:pt x="556062" y="416347"/>
                    <a:pt x="563476" y="416347"/>
                    <a:pt x="563476" y="424174"/>
                  </a:cubicBezTo>
                  <a:cubicBezTo>
                    <a:pt x="563476" y="432000"/>
                    <a:pt x="556062" y="432000"/>
                    <a:pt x="556062" y="432000"/>
                  </a:cubicBezTo>
                  <a:lnTo>
                    <a:pt x="14829" y="432000"/>
                  </a:lnTo>
                  <a:cubicBezTo>
                    <a:pt x="7414" y="432000"/>
                    <a:pt x="0" y="432000"/>
                    <a:pt x="0" y="424174"/>
                  </a:cubicBezTo>
                  <a:cubicBezTo>
                    <a:pt x="0" y="416347"/>
                    <a:pt x="7414" y="416347"/>
                    <a:pt x="14829" y="416347"/>
                  </a:cubicBezTo>
                  <a:close/>
                  <a:moveTo>
                    <a:pt x="428869" y="200347"/>
                  </a:moveTo>
                  <a:lnTo>
                    <a:pt x="510260" y="200347"/>
                  </a:lnTo>
                  <a:lnTo>
                    <a:pt x="510260" y="372521"/>
                  </a:lnTo>
                  <a:lnTo>
                    <a:pt x="428869" y="372521"/>
                  </a:lnTo>
                  <a:close/>
                  <a:moveTo>
                    <a:pt x="303652" y="118956"/>
                  </a:moveTo>
                  <a:lnTo>
                    <a:pt x="385043" y="118956"/>
                  </a:lnTo>
                  <a:lnTo>
                    <a:pt x="385043" y="372521"/>
                  </a:lnTo>
                  <a:lnTo>
                    <a:pt x="303652" y="372521"/>
                  </a:lnTo>
                  <a:close/>
                  <a:moveTo>
                    <a:pt x="72001" y="97044"/>
                  </a:moveTo>
                  <a:lnTo>
                    <a:pt x="153392" y="97044"/>
                  </a:lnTo>
                  <a:lnTo>
                    <a:pt x="153392" y="372521"/>
                  </a:lnTo>
                  <a:lnTo>
                    <a:pt x="72001" y="372521"/>
                  </a:lnTo>
                  <a:close/>
                  <a:moveTo>
                    <a:pt x="190957" y="0"/>
                  </a:moveTo>
                  <a:lnTo>
                    <a:pt x="272348" y="0"/>
                  </a:lnTo>
                  <a:lnTo>
                    <a:pt x="272348" y="372521"/>
                  </a:lnTo>
                  <a:lnTo>
                    <a:pt x="190957" y="37252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defTabSz="609600">
                <a:defRPr/>
              </a:pPr>
              <a:endParaRPr lang="zh-CN" altLang="en-US" sz="3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46" grpId="0"/>
      <p:bldP spid="58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基于人员组织主数据管理的场景演示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399540" y="1344930"/>
            <a:ext cx="89001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场景说明：亿达集团和其子公司组织架构关系错综复杂，存在诸多的标准不统一、数据缺失、数据更新缓慢等问题。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399540" y="2126615"/>
            <a:ext cx="8632825" cy="3692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现需要针对亿达集团及其子公司的组织架构主数据进行管理，并需要解决以下问题</a:t>
            </a:r>
            <a:endParaRPr lang="zh-CN" altLang="en-US"/>
          </a:p>
          <a:p>
            <a:endParaRPr lang="zh-CN" altLang="en-US"/>
          </a:p>
          <a:p>
            <a:r>
              <a:rPr lang="en-US" altLang="zh-CN"/>
              <a:t>1.</a:t>
            </a:r>
            <a:r>
              <a:rPr lang="zh-CN" altLang="en-US"/>
              <a:t>人员信息分发同步问题</a:t>
            </a:r>
            <a:endParaRPr lang="zh-CN" altLang="en-US"/>
          </a:p>
          <a:p>
            <a:endParaRPr lang="zh-CN" altLang="en-US"/>
          </a:p>
          <a:p>
            <a:r>
              <a:rPr lang="en-US" altLang="zh-CN"/>
              <a:t>2.</a:t>
            </a:r>
            <a:r>
              <a:rPr lang="zh-CN" altLang="en-US"/>
              <a:t>两端人员编码不一致问题</a:t>
            </a:r>
            <a:endParaRPr lang="zh-CN" altLang="en-US"/>
          </a:p>
          <a:p>
            <a:endParaRPr lang="zh-CN" altLang="en-US"/>
          </a:p>
          <a:p>
            <a:r>
              <a:rPr lang="en-US" altLang="zh-CN"/>
              <a:t>3.</a:t>
            </a:r>
            <a:r>
              <a:rPr lang="zh-CN" altLang="en-US"/>
              <a:t>主数据信息标准化问题</a:t>
            </a:r>
            <a:endParaRPr lang="zh-CN" altLang="en-US"/>
          </a:p>
          <a:p>
            <a:endParaRPr lang="zh-CN" altLang="en-US"/>
          </a:p>
          <a:p>
            <a:r>
              <a:rPr lang="en-US" altLang="zh-CN"/>
              <a:t>4.</a:t>
            </a:r>
            <a:r>
              <a:rPr lang="zh-CN" altLang="en-US"/>
              <a:t>现有人员数据信息缺失、重复的质量问题</a:t>
            </a:r>
            <a:endParaRPr lang="zh-CN" altLang="en-US"/>
          </a:p>
          <a:p>
            <a:endParaRPr lang="zh-CN" altLang="en-US"/>
          </a:p>
          <a:p>
            <a:r>
              <a:rPr lang="en-US" altLang="zh-CN"/>
              <a:t>5.</a:t>
            </a:r>
            <a:r>
              <a:rPr lang="zh-CN" altLang="en-US"/>
              <a:t>企业信息数值化转型问题</a:t>
            </a:r>
            <a:endParaRPr lang="zh-CN" altLang="en-US"/>
          </a:p>
          <a:p>
            <a:endParaRPr lang="en-US" altLang="zh-CN"/>
          </a:p>
          <a:p>
            <a:r>
              <a:rPr lang="en-US" altLang="zh-CN"/>
              <a:t>6....</a:t>
            </a:r>
            <a:endParaRPr lang="en-US" altLang="zh-CN"/>
          </a:p>
        </p:txBody>
      </p:sp>
    </p:spTree>
  </p:cSld>
  <p:clrMapOvr>
    <a:masterClrMapping/>
  </p:clrMapOvr>
  <p:transition spd="med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zh-CN" altLang="en-US" sz="2600" b="1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人员组织主数据管理的场景演示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816823" y="4552645"/>
            <a:ext cx="1411157" cy="392582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/>
              <a:t>数据采集</a:t>
            </a:r>
            <a:endParaRPr lang="zh-CN" altLang="en-US" sz="1600"/>
          </a:p>
        </p:txBody>
      </p:sp>
      <p:sp>
        <p:nvSpPr>
          <p:cNvPr id="31" name="矩形 30"/>
          <p:cNvSpPr/>
          <p:nvPr/>
        </p:nvSpPr>
        <p:spPr>
          <a:xfrm>
            <a:off x="2509098" y="4552645"/>
            <a:ext cx="1411157" cy="392582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/>
              <a:t>标准梳理</a:t>
            </a:r>
            <a:endParaRPr lang="zh-CN" altLang="en-US" sz="1600"/>
          </a:p>
        </p:txBody>
      </p:sp>
      <p:sp>
        <p:nvSpPr>
          <p:cNvPr id="32" name="矩形 31"/>
          <p:cNvSpPr/>
          <p:nvPr/>
        </p:nvSpPr>
        <p:spPr>
          <a:xfrm>
            <a:off x="7175500" y="2650490"/>
            <a:ext cx="1586865" cy="392430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/>
              <a:t>数据检查</a:t>
            </a:r>
            <a:endParaRPr lang="zh-CN" altLang="en-US" sz="1600"/>
          </a:p>
        </p:txBody>
      </p:sp>
      <p:sp>
        <p:nvSpPr>
          <p:cNvPr id="33" name="矩形 32"/>
          <p:cNvSpPr/>
          <p:nvPr/>
        </p:nvSpPr>
        <p:spPr>
          <a:xfrm>
            <a:off x="4258310" y="4552950"/>
            <a:ext cx="2072005" cy="392430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/>
              <a:t>模型建立</a:t>
            </a:r>
            <a:endParaRPr lang="zh-CN" altLang="en-US" sz="1600"/>
          </a:p>
        </p:txBody>
      </p:sp>
      <p:sp>
        <p:nvSpPr>
          <p:cNvPr id="34" name="矩形 33"/>
          <p:cNvSpPr/>
          <p:nvPr/>
        </p:nvSpPr>
        <p:spPr>
          <a:xfrm>
            <a:off x="6888480" y="4552950"/>
            <a:ext cx="2165350" cy="392430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/>
              <a:t>数据维护</a:t>
            </a:r>
            <a:endParaRPr lang="zh-CN" altLang="en-US" sz="1600"/>
          </a:p>
        </p:txBody>
      </p:sp>
      <p:sp>
        <p:nvSpPr>
          <p:cNvPr id="35" name="矩形 34"/>
          <p:cNvSpPr/>
          <p:nvPr/>
        </p:nvSpPr>
        <p:spPr>
          <a:xfrm>
            <a:off x="9515053" y="4552645"/>
            <a:ext cx="1411157" cy="392582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/>
              <a:t>数据同步</a:t>
            </a:r>
            <a:endParaRPr lang="zh-CN" altLang="en-US" sz="1600"/>
          </a:p>
        </p:txBody>
      </p:sp>
      <p:sp>
        <p:nvSpPr>
          <p:cNvPr id="36" name="矩形 35"/>
          <p:cNvSpPr/>
          <p:nvPr/>
        </p:nvSpPr>
        <p:spPr>
          <a:xfrm>
            <a:off x="808568" y="5489270"/>
            <a:ext cx="1411157" cy="392582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/>
              <a:t>数据源</a:t>
            </a:r>
            <a:endParaRPr lang="zh-CN" altLang="en-US" sz="1600"/>
          </a:p>
        </p:txBody>
      </p:sp>
      <p:sp>
        <p:nvSpPr>
          <p:cNvPr id="37" name="矩形 36"/>
          <p:cNvSpPr/>
          <p:nvPr/>
        </p:nvSpPr>
        <p:spPr>
          <a:xfrm>
            <a:off x="2500843" y="5489270"/>
            <a:ext cx="1411157" cy="392582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/>
              <a:t>数据标准</a:t>
            </a:r>
            <a:endParaRPr lang="zh-CN" altLang="en-US" sz="1600"/>
          </a:p>
        </p:txBody>
      </p:sp>
      <p:sp>
        <p:nvSpPr>
          <p:cNvPr id="38" name="矩形 37"/>
          <p:cNvSpPr/>
          <p:nvPr/>
        </p:nvSpPr>
        <p:spPr>
          <a:xfrm>
            <a:off x="7183120" y="1806575"/>
            <a:ext cx="1586865" cy="392430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>
                <a:sym typeface="+mn-ea"/>
              </a:rPr>
              <a:t>数据质量</a:t>
            </a:r>
            <a:endParaRPr lang="zh-CN" altLang="en-US" sz="1600"/>
          </a:p>
        </p:txBody>
      </p:sp>
      <p:sp>
        <p:nvSpPr>
          <p:cNvPr id="39" name="矩形 38"/>
          <p:cNvSpPr/>
          <p:nvPr/>
        </p:nvSpPr>
        <p:spPr>
          <a:xfrm>
            <a:off x="4250055" y="5489575"/>
            <a:ext cx="2090420" cy="392430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>
                <a:sym typeface="+mn-ea"/>
              </a:rPr>
              <a:t>主数据管理</a:t>
            </a:r>
            <a:endParaRPr lang="zh-CN" altLang="en-US" sz="1600"/>
          </a:p>
        </p:txBody>
      </p:sp>
      <p:sp>
        <p:nvSpPr>
          <p:cNvPr id="49" name="矩形 48"/>
          <p:cNvSpPr/>
          <p:nvPr/>
        </p:nvSpPr>
        <p:spPr>
          <a:xfrm>
            <a:off x="6883400" y="5489575"/>
            <a:ext cx="2156460" cy="392430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/>
              <a:t>主数据维护</a:t>
            </a:r>
            <a:endParaRPr lang="zh-CN" altLang="en-US" sz="1600"/>
          </a:p>
        </p:txBody>
      </p:sp>
      <p:sp>
        <p:nvSpPr>
          <p:cNvPr id="51" name="矩形 50"/>
          <p:cNvSpPr/>
          <p:nvPr/>
        </p:nvSpPr>
        <p:spPr>
          <a:xfrm>
            <a:off x="9515053" y="5489270"/>
            <a:ext cx="1411157" cy="392582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/>
              <a:t>主数据分发</a:t>
            </a:r>
            <a:endParaRPr lang="zh-CN" altLang="en-US" sz="1600"/>
          </a:p>
        </p:txBody>
      </p:sp>
      <p:sp>
        <p:nvSpPr>
          <p:cNvPr id="52" name="矩形 51"/>
          <p:cNvSpPr/>
          <p:nvPr/>
        </p:nvSpPr>
        <p:spPr>
          <a:xfrm>
            <a:off x="2340610" y="2531110"/>
            <a:ext cx="1722755" cy="3693160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2331085" y="2974975"/>
            <a:ext cx="18395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ym typeface="+mn-ea"/>
              </a:rPr>
              <a:t>根据采集元数据</a:t>
            </a:r>
            <a:endParaRPr lang="zh-CN" altLang="en-US"/>
          </a:p>
          <a:p>
            <a:r>
              <a:rPr lang="zh-CN" altLang="en-US">
                <a:sym typeface="+mn-ea"/>
              </a:rPr>
              <a:t>梳理业务标准</a:t>
            </a: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4062095" y="2965450"/>
            <a:ext cx="2462530" cy="3249295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4088130" y="3094990"/>
            <a:ext cx="26650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根据业务标准，建立主数据模型，管理维护错乱数据</a:t>
            </a:r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9321800" y="3929380"/>
            <a:ext cx="1876425" cy="2261235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9379585" y="3928745"/>
            <a:ext cx="1955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数据分发同步</a:t>
            </a:r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708660" y="2060575"/>
            <a:ext cx="1633220" cy="4163695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808355" y="2776855"/>
            <a:ext cx="14033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多端数据采集元数据及行数据</a:t>
            </a:r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448310" y="1053465"/>
            <a:ext cx="11097895" cy="5492115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708660" y="125412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整体解决方案</a:t>
            </a:r>
            <a:endParaRPr lang="zh-CN" altLang="en-US" b="1"/>
          </a:p>
        </p:txBody>
      </p:sp>
      <p:sp>
        <p:nvSpPr>
          <p:cNvPr id="62" name="矩形 61"/>
          <p:cNvSpPr/>
          <p:nvPr/>
        </p:nvSpPr>
        <p:spPr>
          <a:xfrm>
            <a:off x="6965315" y="1231265"/>
            <a:ext cx="1995170" cy="2115185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7024370" y="1257935"/>
            <a:ext cx="2057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初始化数据检查</a:t>
            </a:r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6734175" y="3782060"/>
            <a:ext cx="23780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ym typeface="+mn-ea"/>
              </a:rPr>
              <a:t>管理维护主数据内容，存储高质量的主数据</a:t>
            </a:r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6523355" y="3620770"/>
            <a:ext cx="2798445" cy="2603500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右箭头 65"/>
          <p:cNvSpPr/>
          <p:nvPr/>
        </p:nvSpPr>
        <p:spPr>
          <a:xfrm>
            <a:off x="9108440" y="5600700"/>
            <a:ext cx="401955" cy="1701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上下箭头 66"/>
          <p:cNvSpPr/>
          <p:nvPr/>
        </p:nvSpPr>
        <p:spPr>
          <a:xfrm>
            <a:off x="7882890" y="3142615"/>
            <a:ext cx="194310" cy="639445"/>
          </a:xfrm>
          <a:prstGeom prst="upDownArrow">
            <a:avLst/>
          </a:prstGeom>
          <a:solidFill>
            <a:schemeClr val="accent4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8" name="右箭头 67"/>
          <p:cNvSpPr/>
          <p:nvPr/>
        </p:nvSpPr>
        <p:spPr>
          <a:xfrm>
            <a:off x="6355080" y="4664075"/>
            <a:ext cx="497840" cy="1701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9" name="右箭头 68"/>
          <p:cNvSpPr/>
          <p:nvPr/>
        </p:nvSpPr>
        <p:spPr>
          <a:xfrm>
            <a:off x="6396355" y="5600700"/>
            <a:ext cx="459740" cy="1701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0" name="右箭头 69"/>
          <p:cNvSpPr/>
          <p:nvPr/>
        </p:nvSpPr>
        <p:spPr>
          <a:xfrm>
            <a:off x="9109710" y="4664075"/>
            <a:ext cx="401955" cy="1701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1" name="右箭头 70"/>
          <p:cNvSpPr/>
          <p:nvPr/>
        </p:nvSpPr>
        <p:spPr>
          <a:xfrm>
            <a:off x="3977005" y="5600700"/>
            <a:ext cx="266065" cy="1701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2" name="右箭头 71"/>
          <p:cNvSpPr/>
          <p:nvPr/>
        </p:nvSpPr>
        <p:spPr>
          <a:xfrm>
            <a:off x="3985260" y="4664075"/>
            <a:ext cx="266065" cy="1701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3" name="右箭头 72"/>
          <p:cNvSpPr/>
          <p:nvPr/>
        </p:nvSpPr>
        <p:spPr>
          <a:xfrm>
            <a:off x="2227580" y="5600700"/>
            <a:ext cx="266065" cy="1701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4" name="右箭头 73"/>
          <p:cNvSpPr/>
          <p:nvPr/>
        </p:nvSpPr>
        <p:spPr>
          <a:xfrm>
            <a:off x="2235835" y="4664075"/>
            <a:ext cx="266065" cy="1701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med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065530" y="1711325"/>
          <a:ext cx="7160895" cy="2892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180"/>
                <a:gridCol w="1249045"/>
                <a:gridCol w="1409065"/>
                <a:gridCol w="1428115"/>
                <a:gridCol w="1507490"/>
              </a:tblGrid>
              <a:tr h="37338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字段标题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数据长度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是否可为空</a:t>
                      </a:r>
                      <a:endParaRPr lang="zh-CN" altLang="en-US"/>
                    </a:p>
                  </a:txBody>
                  <a:tcPr/>
                </a:tc>
              </a:tr>
              <a:tr h="3143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机构代码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JGDM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字符型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是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3143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机构名称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JGMC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字符型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是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3155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所属单位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SSDW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字符型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是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3143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负责人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FZR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字符型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是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3162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描述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MS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字符型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是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3149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禁用状态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JYZT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字符型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是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3149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机构类型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JGLX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字符型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是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3143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企业统一社会信用代码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USCI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字符型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是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1065530" y="1084580"/>
            <a:ext cx="4064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分类模型</a:t>
            </a:r>
            <a:endParaRPr lang="zh-CN" altLang="en-US"/>
          </a:p>
          <a:p>
            <a:r>
              <a:rPr lang="zh-CN" altLang="en-US" sz="1400"/>
              <a:t>组织架构</a:t>
            </a:r>
            <a:r>
              <a:rPr lang="en-US" altLang="zh-CN" sz="1400"/>
              <a:t>-</a:t>
            </a:r>
            <a:r>
              <a:rPr lang="zh-CN" altLang="en-US" sz="1400">
                <a:sym typeface="+mn-ea"/>
              </a:rPr>
              <a:t>组织架构</a:t>
            </a:r>
            <a:r>
              <a:rPr lang="zh-CN" altLang="en-US" sz="1400"/>
              <a:t>基本信息</a:t>
            </a:r>
            <a:endParaRPr lang="zh-CN" altLang="en-US" sz="1400"/>
          </a:p>
        </p:txBody>
      </p:sp>
      <p:graphicFrame>
        <p:nvGraphicFramePr>
          <p:cNvPr id="10" name="表格 9"/>
          <p:cNvGraphicFramePr/>
          <p:nvPr>
            <p:custDataLst>
              <p:tags r:id="rId2"/>
            </p:custDataLst>
          </p:nvPr>
        </p:nvGraphicFramePr>
        <p:xfrm>
          <a:off x="1066800" y="5280025"/>
          <a:ext cx="7159625" cy="1099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815"/>
                <a:gridCol w="1248410"/>
                <a:gridCol w="1407795"/>
                <a:gridCol w="1428115"/>
                <a:gridCol w="1507490"/>
              </a:tblGrid>
              <a:tr h="40259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字段标题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数据长度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是否可为空</a:t>
                      </a:r>
                      <a:endParaRPr lang="zh-CN" altLang="en-US"/>
                    </a:p>
                  </a:txBody>
                  <a:tcPr/>
                </a:tc>
              </a:tr>
              <a:tr h="2330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岗位编码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ID_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字符型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80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否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2324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岗位名称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NAME_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字符型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否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2311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上级岗位编码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PID_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字符型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11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否</a:t>
                      </a:r>
                      <a:endParaRPr lang="zh-CN" altLang="en-US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066165" y="4783455"/>
            <a:ext cx="4229735" cy="3289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400"/>
              <a:t>岗位分类模型</a:t>
            </a:r>
            <a:r>
              <a:rPr lang="en-US" altLang="zh-CN" sz="1400"/>
              <a:t>-基本信息</a:t>
            </a:r>
            <a:endParaRPr lang="en-US" altLang="zh-CN" sz="14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分类模型素材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927100" y="1741170"/>
          <a:ext cx="7299325" cy="483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660"/>
                <a:gridCol w="1273175"/>
                <a:gridCol w="1436370"/>
                <a:gridCol w="1456055"/>
                <a:gridCol w="1536065"/>
              </a:tblGrid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字段标题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数据长度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是否可为空</a:t>
                      </a:r>
                      <a:endParaRPr lang="zh-CN" altLang="en-US"/>
                    </a:p>
                  </a:txBody>
                  <a:tcPr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集团系统主键ID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GUID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128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员工编号（按规则生成）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EMPLOYEENO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员工姓名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FULLNAME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128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证件类型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ZJLX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证件号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ZJH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20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身份证号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CERTNO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户籍地址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HJDZ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200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手机号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MOBILE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62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性别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SEX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出生年月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BIRTHDAY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时间型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头像图片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PHOTO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二进制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工作地点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WORKSPACE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学历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EDUCATION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所属部门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ORGANIZATIONID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所属单位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ORGACCOUNTID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128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人员类型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TYPEID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64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入职时间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HIREDATE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时间型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离职时间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DEPARTDATE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时间型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禁用状态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ISDISABLED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3600" y="1029970"/>
            <a:ext cx="4337050" cy="9975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ym typeface="+mn-ea"/>
              </a:rPr>
              <a:t>实体模型</a:t>
            </a:r>
            <a:endParaRPr lang="zh-CN" altLang="en-US"/>
          </a:p>
          <a:p>
            <a:r>
              <a:rPr lang="zh-CN" altLang="en-US">
                <a:sym typeface="+mn-ea"/>
              </a:rPr>
              <a:t>集团</a:t>
            </a:r>
            <a:r>
              <a:rPr lang="en-US" altLang="zh-CN">
                <a:sym typeface="+mn-ea"/>
              </a:rPr>
              <a:t>-</a:t>
            </a:r>
            <a:r>
              <a:rPr lang="zh-CN" altLang="en-US"/>
              <a:t>人员基本信息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实体模型素材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927100" y="1997075"/>
          <a:ext cx="7299325" cy="483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660"/>
                <a:gridCol w="1273175"/>
                <a:gridCol w="1436370"/>
                <a:gridCol w="1456055"/>
                <a:gridCol w="1536065"/>
              </a:tblGrid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字段标题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数据长度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是否可为空</a:t>
                      </a:r>
                      <a:endParaRPr lang="zh-CN" altLang="en-US"/>
                    </a:p>
                  </a:txBody>
                  <a:tcPr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调动记录ID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DDJLID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50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到职日期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DZRQ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原单位离职日期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YDWLZRQ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任职单位编码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RZDWBM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任职部门编码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RZBMBM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进入来源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JTLY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来源单位编码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LYDWBM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来源部门编码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LYBMBM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62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增减司龄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ZJSL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整型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备注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BZ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200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3600" y="1285875"/>
            <a:ext cx="4337050" cy="9975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ym typeface="+mn-ea"/>
              </a:rPr>
              <a:t>实体模型</a:t>
            </a:r>
            <a:endParaRPr lang="zh-CN" altLang="en-US"/>
          </a:p>
          <a:p>
            <a:r>
              <a:rPr lang="zh-CN" altLang="en-US">
                <a:sym typeface="+mn-ea"/>
              </a:rPr>
              <a:t>集团</a:t>
            </a:r>
            <a:r>
              <a:rPr lang="en-US" altLang="zh-CN">
                <a:sym typeface="+mn-ea"/>
              </a:rPr>
              <a:t>-</a:t>
            </a:r>
            <a:r>
              <a:rPr lang="zh-CN" altLang="en-US"/>
              <a:t>调动情况视图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实体模型素材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927100" y="1856740"/>
          <a:ext cx="7299325" cy="483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660"/>
                <a:gridCol w="1273175"/>
                <a:gridCol w="1436370"/>
                <a:gridCol w="1456055"/>
                <a:gridCol w="1536065"/>
              </a:tblGrid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字段标题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数据长度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是否可为空</a:t>
                      </a:r>
                      <a:endParaRPr lang="zh-CN" altLang="en-US"/>
                    </a:p>
                  </a:txBody>
                  <a:tcPr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任职记录ID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RZJLID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50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所属员工编码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SSYGBM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50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所属单位编码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SSDWBM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50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所属部门编码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SSBMBM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50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所属岗位编码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SSGWBM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50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所属职务编码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SSZWBM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50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任职开始日期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RZKSRQ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任职结束日期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RZJSRQ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62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任职方式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RZFS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任职类型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RZLX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免职方式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MZFS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异动事件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YDSJ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异动类型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YDLX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异动原因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YDYY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是否试用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SFSY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试用类型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SYLX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用工形式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YGXS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备注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BZ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200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3600" y="1145540"/>
            <a:ext cx="4337050" cy="9975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ym typeface="+mn-ea"/>
              </a:rPr>
              <a:t>实体模型</a:t>
            </a:r>
            <a:endParaRPr lang="zh-CN" altLang="en-US"/>
          </a:p>
          <a:p>
            <a:r>
              <a:rPr lang="zh-CN" altLang="en-US">
                <a:sym typeface="+mn-ea"/>
              </a:rPr>
              <a:t>集团</a:t>
            </a:r>
            <a:r>
              <a:rPr lang="en-US" altLang="zh-CN">
                <a:sym typeface="+mn-ea"/>
              </a:rPr>
              <a:t>-</a:t>
            </a:r>
            <a:r>
              <a:rPr lang="zh-CN" altLang="en-US"/>
              <a:t>任职记录视图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实体模型素材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927100" y="1955800"/>
          <a:ext cx="7299325" cy="483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660"/>
                <a:gridCol w="1273175"/>
                <a:gridCol w="1436370"/>
                <a:gridCol w="1456055"/>
                <a:gridCol w="1536065"/>
              </a:tblGrid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字段标题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数据长度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是否可为空</a:t>
                      </a:r>
                      <a:endParaRPr lang="zh-CN" altLang="en-US"/>
                    </a:p>
                  </a:txBody>
                  <a:tcPr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试用记录ID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SYJLID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50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员工编码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SSYGBM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50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试用开始日期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SYKSRQ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试用结束日期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SYJSRQ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试用类型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SYLX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转正日期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ZZRQ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试用结果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SYJG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是否结束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SFJS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62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备注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BZ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200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927100" y="1301750"/>
            <a:ext cx="4337050" cy="9975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ym typeface="+mn-ea"/>
              </a:rPr>
              <a:t>实体模型</a:t>
            </a:r>
            <a:endParaRPr lang="zh-CN" altLang="en-US"/>
          </a:p>
          <a:p>
            <a:r>
              <a:rPr lang="zh-CN" altLang="en-US">
                <a:sym typeface="+mn-ea"/>
              </a:rPr>
              <a:t>集团</a:t>
            </a:r>
            <a:r>
              <a:rPr lang="en-US" altLang="zh-CN">
                <a:sym typeface="+mn-ea"/>
              </a:rPr>
              <a:t>-</a:t>
            </a:r>
            <a:r>
              <a:rPr lang="zh-CN" altLang="en-US"/>
              <a:t>试用情况视图</a:t>
            </a:r>
            <a:endParaRPr lang="zh-CN" altLang="en-US"/>
          </a:p>
        </p:txBody>
      </p:sp>
      <p:graphicFrame>
        <p:nvGraphicFramePr>
          <p:cNvPr id="6" name="表格 5"/>
          <p:cNvGraphicFramePr/>
          <p:nvPr>
            <p:custDataLst>
              <p:tags r:id="rId2"/>
            </p:custDataLst>
          </p:nvPr>
        </p:nvGraphicFramePr>
        <p:xfrm>
          <a:off x="927100" y="5175250"/>
          <a:ext cx="7426325" cy="1171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295400"/>
                <a:gridCol w="1461135"/>
                <a:gridCol w="1481455"/>
                <a:gridCol w="1562735"/>
              </a:tblGrid>
              <a:tr h="4292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字段标题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数据长度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是否可为空</a:t>
                      </a:r>
                      <a:endParaRPr lang="zh-CN" altLang="en-US"/>
                    </a:p>
                  </a:txBody>
                  <a:tcPr/>
                </a:tc>
              </a:tr>
              <a:tr h="2470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项目编号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XMBH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470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项目名称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XMMC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482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项目经理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XMJL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927100" y="4745990"/>
            <a:ext cx="4044950" cy="4286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ym typeface="+mn-ea"/>
              </a:rPr>
              <a:t>集团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项目信息</a:t>
            </a:r>
            <a:endParaRPr lang="zh-CN" altLang="en-US"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实体模型素材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927100" y="1848485"/>
          <a:ext cx="7299325" cy="483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660"/>
                <a:gridCol w="1273175"/>
                <a:gridCol w="1436370"/>
                <a:gridCol w="1456055"/>
                <a:gridCol w="1536065"/>
              </a:tblGrid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字段标题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数据长度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是否可为空</a:t>
                      </a:r>
                      <a:endParaRPr lang="zh-CN" altLang="en-US"/>
                    </a:p>
                  </a:txBody>
                  <a:tcPr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员工编号（按规则生成）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EMPLOYEENO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工作地点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WORKSPACE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员工姓名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FULLNAME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128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身份证号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CERTNO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户籍地址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HJDZ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200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手机号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MOBILE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性别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SEX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出生年月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BIRTHDAY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62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岗位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GW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头像图片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PHOTO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二进制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所属部门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ORGANIZATIONID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所属单位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ORGACCOUNTID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128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人员类型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TYPEID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64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入职时间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HIREDATE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离职时间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DEPARTDATE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学历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EDUCATION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禁用状态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ISDISABLED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3600" y="1137285"/>
            <a:ext cx="4337050" cy="9975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ym typeface="+mn-ea"/>
              </a:rPr>
              <a:t>实体模型</a:t>
            </a:r>
            <a:endParaRPr lang="zh-CN" altLang="en-US"/>
          </a:p>
          <a:p>
            <a:r>
              <a:rPr lang="zh-CN" altLang="en-US">
                <a:sym typeface="+mn-ea"/>
              </a:rPr>
              <a:t>北京分公司人员主数据</a:t>
            </a:r>
            <a:r>
              <a:rPr lang="en-US" altLang="zh-CN">
                <a:sym typeface="+mn-ea"/>
              </a:rPr>
              <a:t>-</a:t>
            </a:r>
            <a:r>
              <a:rPr lang="zh-CN" altLang="en-US"/>
              <a:t>人员基本信息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实体模型素材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927100" y="1774190"/>
          <a:ext cx="7299325" cy="483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660"/>
                <a:gridCol w="1273175"/>
                <a:gridCol w="1436370"/>
                <a:gridCol w="1456055"/>
                <a:gridCol w="1536065"/>
              </a:tblGrid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字段标题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数据长度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是否可为空</a:t>
                      </a:r>
                      <a:endParaRPr lang="zh-CN" altLang="en-US"/>
                    </a:p>
                  </a:txBody>
                  <a:tcPr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项目编号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XMBH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项目名称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XMMC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项目经理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XMJL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3600" y="1062990"/>
            <a:ext cx="4337050" cy="9975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ym typeface="+mn-ea"/>
              </a:rPr>
              <a:t>实体模型</a:t>
            </a:r>
            <a:endParaRPr lang="zh-CN" altLang="en-US"/>
          </a:p>
          <a:p>
            <a:r>
              <a:rPr lang="zh-CN" altLang="en-US">
                <a:sym typeface="+mn-ea"/>
              </a:rPr>
              <a:t>北京分公司人员主数据</a:t>
            </a:r>
            <a:r>
              <a:rPr lang="en-US" altLang="zh-CN">
                <a:sym typeface="+mn-ea"/>
              </a:rPr>
              <a:t>-</a:t>
            </a:r>
            <a:r>
              <a:rPr lang="zh-CN" altLang="en-US"/>
              <a:t>项目信息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实体模型素材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00">
              <a:defRPr/>
            </a:pPr>
            <a:fld id="{48F63A3B-78C7-47BE-AE5E-E10140E04643}" type="slidenum">
              <a:rPr lang="en-US" sz="2135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sz="2135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1"/>
          <p:cNvSpPr txBox="1"/>
          <p:nvPr/>
        </p:nvSpPr>
        <p:spPr>
          <a:xfrm>
            <a:off x="5730844" y="1875490"/>
            <a:ext cx="807349" cy="57135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200">
              <a:defRPr/>
            </a:pPr>
            <a:r>
              <a:rPr lang="en-US" altLang="zh-CN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标题 11"/>
          <p:cNvSpPr txBox="1"/>
          <p:nvPr>
            <p:custDataLst>
              <p:tags r:id="rId1"/>
            </p:custDataLst>
          </p:nvPr>
        </p:nvSpPr>
        <p:spPr>
          <a:xfrm>
            <a:off x="7078052" y="1801995"/>
            <a:ext cx="2263467" cy="39816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200">
              <a:defRPr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、产品背景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>
            <p:custDataLst>
              <p:tags r:id="rId2"/>
            </p:custDataLst>
          </p:nvPr>
        </p:nvCxnSpPr>
        <p:spPr>
          <a:xfrm flipH="1">
            <a:off x="6114273" y="2533427"/>
            <a:ext cx="7452" cy="384043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>
            <p:custDataLst>
              <p:tags r:id="rId3"/>
            </p:custDataLst>
          </p:nvPr>
        </p:nvGrpSpPr>
        <p:grpSpPr>
          <a:xfrm rot="5400000">
            <a:off x="5672513" y="1423516"/>
            <a:ext cx="1093044" cy="1302568"/>
            <a:chOff x="2118676" y="1475656"/>
            <a:chExt cx="1656506" cy="1974038"/>
          </a:xfrm>
        </p:grpSpPr>
        <p:cxnSp>
          <p:nvCxnSpPr>
            <p:cNvPr id="19" name="直接连接符 18"/>
            <p:cNvCxnSpPr/>
            <p:nvPr>
              <p:custDataLst>
                <p:tags r:id="rId4"/>
              </p:custDataLst>
            </p:nvPr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弧形 19"/>
            <p:cNvSpPr/>
            <p:nvPr>
              <p:custDataLst>
                <p:tags r:id="rId5"/>
              </p:custDataLst>
            </p:nvPr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600">
                <a:defRPr/>
              </a:pPr>
              <a:endParaRPr lang="zh-CN" alt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8" name="Picture 9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0401" y="1409915"/>
            <a:ext cx="4764772" cy="381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" name="组合 26"/>
          <p:cNvGrpSpPr/>
          <p:nvPr>
            <p:custDataLst>
              <p:tags r:id="rId7"/>
            </p:custDataLst>
          </p:nvPr>
        </p:nvGrpSpPr>
        <p:grpSpPr>
          <a:xfrm>
            <a:off x="5614800" y="1590983"/>
            <a:ext cx="960000" cy="960000"/>
            <a:chOff x="852535" y="3352311"/>
            <a:chExt cx="1338975" cy="1338801"/>
          </a:xfrm>
        </p:grpSpPr>
        <p:grpSp>
          <p:nvGrpSpPr>
            <p:cNvPr id="29" name="组合 28"/>
            <p:cNvGrpSpPr/>
            <p:nvPr/>
          </p:nvGrpSpPr>
          <p:grpSpPr>
            <a:xfrm>
              <a:off x="852535" y="3352311"/>
              <a:ext cx="1338975" cy="1338801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1" name="同心圆 96"/>
              <p:cNvSpPr/>
              <p:nvPr>
                <p:custDataLst>
                  <p:tags r:id="rId8"/>
                </p:custDataLst>
              </p:nvPr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30" name="Picture 7" descr="彩色logo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292"/>
            <a:stretch>
              <a:fillRect/>
            </a:stretch>
          </p:blipFill>
          <p:spPr bwMode="auto">
            <a:xfrm>
              <a:off x="1025517" y="3535936"/>
              <a:ext cx="99301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" name="标题 11"/>
          <p:cNvSpPr txBox="1"/>
          <p:nvPr/>
        </p:nvSpPr>
        <p:spPr>
          <a:xfrm>
            <a:off x="5767547" y="3237823"/>
            <a:ext cx="807349" cy="57135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200">
              <a:defRPr/>
            </a:pPr>
            <a:r>
              <a:rPr lang="en-US" altLang="zh-CN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>
            <p:custDataLst>
              <p:tags r:id="rId12"/>
            </p:custDataLst>
          </p:nvPr>
        </p:nvGrpSpPr>
        <p:grpSpPr>
          <a:xfrm rot="5400000">
            <a:off x="5728334" y="2828432"/>
            <a:ext cx="1093044" cy="1302568"/>
            <a:chOff x="2118676" y="1475656"/>
            <a:chExt cx="1656506" cy="1974038"/>
          </a:xfrm>
        </p:grpSpPr>
        <p:cxnSp>
          <p:nvCxnSpPr>
            <p:cNvPr id="48" name="直接连接符 47"/>
            <p:cNvCxnSpPr/>
            <p:nvPr>
              <p:custDataLst>
                <p:tags r:id="rId13"/>
              </p:custDataLst>
            </p:nvPr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弧形 48"/>
            <p:cNvSpPr/>
            <p:nvPr>
              <p:custDataLst>
                <p:tags r:id="rId14"/>
              </p:custDataLst>
            </p:nvPr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600">
                <a:defRPr/>
              </a:pPr>
              <a:endParaRPr lang="zh-CN" alt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15"/>
            </p:custDataLst>
          </p:nvPr>
        </p:nvGrpSpPr>
        <p:grpSpPr>
          <a:xfrm>
            <a:off x="5676143" y="2987093"/>
            <a:ext cx="960000" cy="960000"/>
            <a:chOff x="2172225" y="-2068441"/>
            <a:chExt cx="1106591" cy="1106447"/>
          </a:xfrm>
        </p:grpSpPr>
        <p:grpSp>
          <p:nvGrpSpPr>
            <p:cNvPr id="51" name="组合 50"/>
            <p:cNvGrpSpPr/>
            <p:nvPr/>
          </p:nvGrpSpPr>
          <p:grpSpPr>
            <a:xfrm>
              <a:off x="2172225" y="-2068441"/>
              <a:ext cx="1106591" cy="1106447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96"/>
              <p:cNvSpPr/>
              <p:nvPr>
                <p:custDataLst>
                  <p:tags r:id="rId16"/>
                </p:custDataLst>
              </p:nvPr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椭圆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" name="组合 51"/>
            <p:cNvGrpSpPr>
              <a:grpSpLocks noChangeAspect="1"/>
            </p:cNvGrpSpPr>
            <p:nvPr/>
          </p:nvGrpSpPr>
          <p:grpSpPr>
            <a:xfrm>
              <a:off x="2397139" y="-1815563"/>
              <a:ext cx="700321" cy="600690"/>
              <a:chOff x="5084763" y="971550"/>
              <a:chExt cx="323850" cy="277813"/>
            </a:xfrm>
            <a:solidFill>
              <a:srgbClr val="C00000"/>
            </a:solidFill>
          </p:grpSpPr>
          <p:sp>
            <p:nvSpPr>
              <p:cNvPr id="53" name="Freeform 301"/>
              <p:cNvSpPr>
                <a:spLocks noEditPoint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09600">
                  <a:defRPr/>
                </a:pPr>
                <a:endParaRPr lang="zh-CN" altLang="en-US" sz="1465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302"/>
              <p:cNvSpPr>
                <a:spLocks noEditPoint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09600">
                  <a:defRPr/>
                </a:pPr>
                <a:endParaRPr lang="zh-CN" altLang="en-US" sz="1465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303"/>
              <p:cNvSpPr>
                <a:spLocks noEditPoint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09600">
                  <a:defRPr/>
                </a:pPr>
                <a:endParaRPr lang="zh-CN" altLang="en-US" sz="1465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8" name="标题 11"/>
          <p:cNvSpPr txBox="1"/>
          <p:nvPr>
            <p:custDataLst>
              <p:tags r:id="rId21"/>
            </p:custDataLst>
          </p:nvPr>
        </p:nvSpPr>
        <p:spPr>
          <a:xfrm>
            <a:off x="7078053" y="3226843"/>
            <a:ext cx="3135300" cy="45864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200">
              <a:defRPr/>
            </a:pPr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、产品介绍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>
            <p:custDataLst>
              <p:tags r:id="rId22"/>
            </p:custDataLst>
          </p:nvPr>
        </p:nvCxnSpPr>
        <p:spPr>
          <a:xfrm>
            <a:off x="6171133" y="3978744"/>
            <a:ext cx="0" cy="332005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标题 11"/>
          <p:cNvSpPr txBox="1"/>
          <p:nvPr/>
        </p:nvSpPr>
        <p:spPr>
          <a:xfrm>
            <a:off x="5752618" y="4666789"/>
            <a:ext cx="807349" cy="57135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200">
              <a:defRPr/>
            </a:pPr>
            <a:r>
              <a:rPr lang="en-US" altLang="zh-CN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标题 11"/>
          <p:cNvSpPr txBox="1"/>
          <p:nvPr>
            <p:custDataLst>
              <p:tags r:id="rId23"/>
            </p:custDataLst>
          </p:nvPr>
        </p:nvSpPr>
        <p:spPr>
          <a:xfrm>
            <a:off x="7059935" y="4657842"/>
            <a:ext cx="2427453" cy="39816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200">
              <a:defRPr/>
            </a:pPr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、场景演示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>
            <p:custDataLst>
              <p:tags r:id="rId24"/>
            </p:custDataLst>
          </p:nvPr>
        </p:nvGrpSpPr>
        <p:grpSpPr>
          <a:xfrm rot="5400000">
            <a:off x="5713405" y="4242875"/>
            <a:ext cx="1093044" cy="1302568"/>
            <a:chOff x="2118676" y="1475656"/>
            <a:chExt cx="1656506" cy="1974038"/>
          </a:xfrm>
        </p:grpSpPr>
        <p:cxnSp>
          <p:nvCxnSpPr>
            <p:cNvPr id="63" name="直接连接符 62"/>
            <p:cNvCxnSpPr/>
            <p:nvPr>
              <p:custDataLst>
                <p:tags r:id="rId25"/>
              </p:custDataLst>
            </p:nvPr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弧形 63"/>
            <p:cNvSpPr/>
            <p:nvPr>
              <p:custDataLst>
                <p:tags r:id="rId26"/>
              </p:custDataLst>
            </p:nvPr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600">
                <a:defRPr/>
              </a:pPr>
              <a:endParaRPr lang="zh-CN" alt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>
            <p:custDataLst>
              <p:tags r:id="rId27"/>
            </p:custDataLst>
          </p:nvPr>
        </p:nvGrpSpPr>
        <p:grpSpPr>
          <a:xfrm>
            <a:off x="5661213" y="4394643"/>
            <a:ext cx="960000" cy="960000"/>
            <a:chOff x="8911938" y="5856752"/>
            <a:chExt cx="845449" cy="845339"/>
          </a:xfrm>
        </p:grpSpPr>
        <p:grpSp>
          <p:nvGrpSpPr>
            <p:cNvPr id="66" name="组合 65"/>
            <p:cNvGrpSpPr/>
            <p:nvPr/>
          </p:nvGrpSpPr>
          <p:grpSpPr>
            <a:xfrm>
              <a:off x="8911938" y="5856752"/>
              <a:ext cx="845449" cy="84533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8" name="同心圆 102"/>
              <p:cNvSpPr/>
              <p:nvPr>
                <p:custDataLst>
                  <p:tags r:id="rId28"/>
                </p:custDataLst>
              </p:nvPr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椭圆 68"/>
              <p:cNvSpPr/>
              <p:nvPr>
                <p:custDataLst>
                  <p:tags r:id="rId29"/>
                </p:custDataLst>
              </p:nvPr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7" name="任意多边形 85"/>
            <p:cNvSpPr/>
            <p:nvPr>
              <p:custDataLst>
                <p:tags r:id="rId30"/>
              </p:custDataLst>
            </p:nvPr>
          </p:nvSpPr>
          <p:spPr bwMode="auto">
            <a:xfrm>
              <a:off x="9110737" y="6095151"/>
              <a:ext cx="509927" cy="390894"/>
            </a:xfrm>
            <a:custGeom>
              <a:avLst/>
              <a:gdLst>
                <a:gd name="connsiteX0" fmla="*/ 14829 w 563476"/>
                <a:gd name="connsiteY0" fmla="*/ 416347 h 432000"/>
                <a:gd name="connsiteX1" fmla="*/ 556062 w 563476"/>
                <a:gd name="connsiteY1" fmla="*/ 416347 h 432000"/>
                <a:gd name="connsiteX2" fmla="*/ 563476 w 563476"/>
                <a:gd name="connsiteY2" fmla="*/ 424174 h 432000"/>
                <a:gd name="connsiteX3" fmla="*/ 556062 w 563476"/>
                <a:gd name="connsiteY3" fmla="*/ 432000 h 432000"/>
                <a:gd name="connsiteX4" fmla="*/ 14829 w 563476"/>
                <a:gd name="connsiteY4" fmla="*/ 432000 h 432000"/>
                <a:gd name="connsiteX5" fmla="*/ 0 w 563476"/>
                <a:gd name="connsiteY5" fmla="*/ 424174 h 432000"/>
                <a:gd name="connsiteX6" fmla="*/ 14829 w 563476"/>
                <a:gd name="connsiteY6" fmla="*/ 416347 h 432000"/>
                <a:gd name="connsiteX7" fmla="*/ 428869 w 563476"/>
                <a:gd name="connsiteY7" fmla="*/ 200347 h 432000"/>
                <a:gd name="connsiteX8" fmla="*/ 510260 w 563476"/>
                <a:gd name="connsiteY8" fmla="*/ 200347 h 432000"/>
                <a:gd name="connsiteX9" fmla="*/ 510260 w 563476"/>
                <a:gd name="connsiteY9" fmla="*/ 372521 h 432000"/>
                <a:gd name="connsiteX10" fmla="*/ 428869 w 563476"/>
                <a:gd name="connsiteY10" fmla="*/ 372521 h 432000"/>
                <a:gd name="connsiteX11" fmla="*/ 303652 w 563476"/>
                <a:gd name="connsiteY11" fmla="*/ 118956 h 432000"/>
                <a:gd name="connsiteX12" fmla="*/ 385043 w 563476"/>
                <a:gd name="connsiteY12" fmla="*/ 118956 h 432000"/>
                <a:gd name="connsiteX13" fmla="*/ 385043 w 563476"/>
                <a:gd name="connsiteY13" fmla="*/ 372521 h 432000"/>
                <a:gd name="connsiteX14" fmla="*/ 303652 w 563476"/>
                <a:gd name="connsiteY14" fmla="*/ 372521 h 432000"/>
                <a:gd name="connsiteX15" fmla="*/ 72001 w 563476"/>
                <a:gd name="connsiteY15" fmla="*/ 97044 h 432000"/>
                <a:gd name="connsiteX16" fmla="*/ 153392 w 563476"/>
                <a:gd name="connsiteY16" fmla="*/ 97044 h 432000"/>
                <a:gd name="connsiteX17" fmla="*/ 153392 w 563476"/>
                <a:gd name="connsiteY17" fmla="*/ 372521 h 432000"/>
                <a:gd name="connsiteX18" fmla="*/ 72001 w 563476"/>
                <a:gd name="connsiteY18" fmla="*/ 372521 h 432000"/>
                <a:gd name="connsiteX19" fmla="*/ 190957 w 563476"/>
                <a:gd name="connsiteY19" fmla="*/ 0 h 432000"/>
                <a:gd name="connsiteX20" fmla="*/ 272348 w 563476"/>
                <a:gd name="connsiteY20" fmla="*/ 0 h 432000"/>
                <a:gd name="connsiteX21" fmla="*/ 272348 w 563476"/>
                <a:gd name="connsiteY21" fmla="*/ 372521 h 432000"/>
                <a:gd name="connsiteX22" fmla="*/ 190957 w 563476"/>
                <a:gd name="connsiteY22" fmla="*/ 372521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3476" h="432000">
                  <a:moveTo>
                    <a:pt x="14829" y="416347"/>
                  </a:moveTo>
                  <a:cubicBezTo>
                    <a:pt x="556062" y="416347"/>
                    <a:pt x="556062" y="416347"/>
                    <a:pt x="556062" y="416347"/>
                  </a:cubicBezTo>
                  <a:cubicBezTo>
                    <a:pt x="556062" y="416347"/>
                    <a:pt x="563476" y="416347"/>
                    <a:pt x="563476" y="424174"/>
                  </a:cubicBezTo>
                  <a:cubicBezTo>
                    <a:pt x="563476" y="432000"/>
                    <a:pt x="556062" y="432000"/>
                    <a:pt x="556062" y="432000"/>
                  </a:cubicBezTo>
                  <a:lnTo>
                    <a:pt x="14829" y="432000"/>
                  </a:lnTo>
                  <a:cubicBezTo>
                    <a:pt x="7414" y="432000"/>
                    <a:pt x="0" y="432000"/>
                    <a:pt x="0" y="424174"/>
                  </a:cubicBezTo>
                  <a:cubicBezTo>
                    <a:pt x="0" y="416347"/>
                    <a:pt x="7414" y="416347"/>
                    <a:pt x="14829" y="416347"/>
                  </a:cubicBezTo>
                  <a:close/>
                  <a:moveTo>
                    <a:pt x="428869" y="200347"/>
                  </a:moveTo>
                  <a:lnTo>
                    <a:pt x="510260" y="200347"/>
                  </a:lnTo>
                  <a:lnTo>
                    <a:pt x="510260" y="372521"/>
                  </a:lnTo>
                  <a:lnTo>
                    <a:pt x="428869" y="372521"/>
                  </a:lnTo>
                  <a:close/>
                  <a:moveTo>
                    <a:pt x="303652" y="118956"/>
                  </a:moveTo>
                  <a:lnTo>
                    <a:pt x="385043" y="118956"/>
                  </a:lnTo>
                  <a:lnTo>
                    <a:pt x="385043" y="372521"/>
                  </a:lnTo>
                  <a:lnTo>
                    <a:pt x="303652" y="372521"/>
                  </a:lnTo>
                  <a:close/>
                  <a:moveTo>
                    <a:pt x="72001" y="97044"/>
                  </a:moveTo>
                  <a:lnTo>
                    <a:pt x="153392" y="97044"/>
                  </a:lnTo>
                  <a:lnTo>
                    <a:pt x="153392" y="372521"/>
                  </a:lnTo>
                  <a:lnTo>
                    <a:pt x="72001" y="372521"/>
                  </a:lnTo>
                  <a:close/>
                  <a:moveTo>
                    <a:pt x="190957" y="0"/>
                  </a:moveTo>
                  <a:lnTo>
                    <a:pt x="272348" y="0"/>
                  </a:lnTo>
                  <a:lnTo>
                    <a:pt x="272348" y="372521"/>
                  </a:lnTo>
                  <a:lnTo>
                    <a:pt x="190957" y="37252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defTabSz="609600">
                <a:defRPr/>
              </a:pPr>
              <a:endParaRPr lang="zh-CN" altLang="en-US" sz="3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46" grpId="0"/>
      <p:bldP spid="58" grpId="0"/>
      <p:bldP spid="60" grpId="0"/>
      <p:bldP spid="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927100" y="1873250"/>
          <a:ext cx="7299325" cy="483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660"/>
                <a:gridCol w="1273175"/>
                <a:gridCol w="1436370"/>
                <a:gridCol w="1456055"/>
                <a:gridCol w="1536065"/>
              </a:tblGrid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字段标题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字段名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数据类型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数据长度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是否可为空</a:t>
                      </a:r>
                      <a:endParaRPr lang="zh-CN" altLang="en-US"/>
                    </a:p>
                  </a:txBody>
                  <a:tcPr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员工编号（按规则生成）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EMPLOYEENO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员工姓名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FULLNAME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128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证件类型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ZJLX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证件号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ZJH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20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身份证号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CERTNO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户籍地址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HJDZ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200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手机号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MOBILE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性别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SEX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62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出生年月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BIRTHDAY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头像图片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PHOTO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二进制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学历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EDUCATION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所属部门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ORGANIZATIONID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所属单位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ORGACCOUNTID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128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人员类型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TYPEID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64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入职时间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HIREDATE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离职时间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DEPARTDATE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日期型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是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234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禁用状态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ISDISABLED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字符型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343C4E"/>
                          </a:solidFill>
                          <a:latin typeface="Helvetica" charset="-122"/>
                        </a:rPr>
                        <a:t>32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 b="0">
                          <a:solidFill>
                            <a:srgbClr val="343C4E"/>
                          </a:solidFill>
                          <a:latin typeface="Arial" panose="020B0604020202020204" pitchFamily="34" charset="0"/>
                          <a:ea typeface="Helvetica" charset="-122"/>
                        </a:rPr>
                        <a:t>否</a:t>
                      </a:r>
                      <a:endParaRPr lang="en-US" altLang="en-US" sz="900" b="0">
                        <a:solidFill>
                          <a:srgbClr val="343C4E"/>
                        </a:solidFill>
                        <a:latin typeface="Helvetica" charset="-122"/>
                      </a:endParaRPr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3600" y="1162050"/>
            <a:ext cx="4337050" cy="9975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ym typeface="+mn-ea"/>
              </a:rPr>
              <a:t>实体模型</a:t>
            </a:r>
            <a:endParaRPr lang="zh-CN" altLang="en-US"/>
          </a:p>
          <a:p>
            <a:r>
              <a:rPr lang="zh-CN" altLang="en-US">
                <a:sym typeface="+mn-ea"/>
              </a:rPr>
              <a:t>武汉分公司人员主数据</a:t>
            </a:r>
            <a:r>
              <a:rPr lang="en-US" altLang="zh-CN">
                <a:sym typeface="+mn-ea"/>
              </a:rPr>
              <a:t>-</a:t>
            </a:r>
            <a:r>
              <a:rPr lang="zh-CN" altLang="en-US"/>
              <a:t>人员基本信息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实体模型素材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987425" y="1314450"/>
            <a:ext cx="42227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人员信息标准集</a:t>
            </a:r>
            <a:endParaRPr lang="zh-CN" altLang="en-US"/>
          </a:p>
        </p:txBody>
      </p:sp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139950" y="2119630"/>
          <a:ext cx="971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showAsIcon="1" r:id="rId1" imgW="971550" imgH="952500" progId="Excel.Sheet.12">
                  <p:embed/>
                </p:oleObj>
              </mc:Choice>
              <mc:Fallback>
                <p:oleObj name="" showAsIcon="1" r:id="rId1" imgW="971550" imgH="952500" progId="Excel.Sheet.12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139950" y="2119630"/>
                        <a:ext cx="97155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数据标准业务梳理标准素材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863600" y="1302385"/>
            <a:ext cx="4337050" cy="4133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北京分公司人员数据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174875" y="1873250"/>
          <a:ext cx="971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showAsIcon="1" r:id="rId1" imgW="971550" imgH="952500" progId="Excel.Sheet.8">
                  <p:embed/>
                </p:oleObj>
              </mc:Choice>
              <mc:Fallback>
                <p:oleObj name="" showAsIcon="1" r:id="rId1" imgW="971550" imgH="952500" progId="Excel.Sheet.8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174875" y="1873250"/>
                        <a:ext cx="97155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实体模型初始化数据素材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6" y="-2535"/>
            <a:ext cx="12196506" cy="6860535"/>
          </a:xfrm>
          <a:prstGeom prst="rect">
            <a:avLst/>
          </a:prstGeom>
          <a:blipFill>
            <a:blip r:embed="rId1"/>
            <a:stretch>
              <a:fillRect/>
            </a:stretch>
          </a:blipFill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54" y="413795"/>
            <a:ext cx="1383912" cy="37188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39" y="6228364"/>
            <a:ext cx="1175854" cy="6916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411230" y="6228364"/>
            <a:ext cx="1175854" cy="69168"/>
          </a:xfrm>
          <a:prstGeom prst="rect">
            <a:avLst/>
          </a:prstGeom>
        </p:spPr>
      </p:pic>
      <p:pic>
        <p:nvPicPr>
          <p:cNvPr id="13" name="图片 12" descr="组 19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5580" y="4277995"/>
            <a:ext cx="12433300" cy="25190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9470" y="-47135"/>
            <a:ext cx="7018" cy="75438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7676" y="-107996"/>
            <a:ext cx="7018" cy="75438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3573" y="-107996"/>
            <a:ext cx="7018" cy="75438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5367" y="0"/>
            <a:ext cx="7018" cy="75438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1264" y="-592565"/>
            <a:ext cx="8492" cy="9127998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168" y="3822665"/>
            <a:ext cx="1517157" cy="1517157"/>
          </a:xfrm>
          <a:prstGeom prst="rect">
            <a:avLst/>
          </a:prstGeom>
        </p:spPr>
      </p:pic>
      <p:sp>
        <p:nvSpPr>
          <p:cNvPr id="25" name="文本框 4"/>
          <p:cNvSpPr txBox="1"/>
          <p:nvPr/>
        </p:nvSpPr>
        <p:spPr>
          <a:xfrm>
            <a:off x="2952977" y="3020025"/>
            <a:ext cx="6385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ea"/>
              </a:rPr>
              <a:t>智 能 数 据 全 生 命 周 期 产 品 与 服 务 提 供 商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235677" y="1518178"/>
            <a:ext cx="3809682" cy="1300065"/>
            <a:chOff x="4235677" y="1518178"/>
            <a:chExt cx="3809682" cy="1300065"/>
          </a:xfrm>
        </p:grpSpPr>
        <p:sp>
          <p:nvSpPr>
            <p:cNvPr id="16" name="文本框 8"/>
            <p:cNvSpPr txBox="1"/>
            <p:nvPr/>
          </p:nvSpPr>
          <p:spPr>
            <a:xfrm>
              <a:off x="4238340" y="1631922"/>
              <a:ext cx="3710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ea"/>
                </a:rPr>
                <a:t>感谢您的</a:t>
              </a:r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ea"/>
                </a:rPr>
                <a:t>聆听</a:t>
              </a:r>
              <a:endParaRPr 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endParaRPr>
            </a:p>
          </p:txBody>
        </p:sp>
        <p:sp>
          <p:nvSpPr>
            <p:cNvPr id="17" name="文本框 6"/>
            <p:cNvSpPr txBox="1"/>
            <p:nvPr/>
          </p:nvSpPr>
          <p:spPr>
            <a:xfrm>
              <a:off x="4301501" y="2301133"/>
              <a:ext cx="3584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/>
                  </a:solidFill>
                </a:rPr>
                <a:t>Thank       You     	For     Listening</a:t>
              </a:r>
              <a:endParaRPr sz="2000" dirty="0">
                <a:solidFill>
                  <a:schemeClr val="bg1"/>
                </a:solidFill>
                <a:sym typeface="+mn-ea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4235677" y="1518178"/>
              <a:ext cx="3799205" cy="0"/>
            </a:xfrm>
            <a:prstGeom prst="line">
              <a:avLst/>
            </a:prstGeom>
            <a:ln w="3175">
              <a:gradFill>
                <a:gsLst>
                  <a:gs pos="0">
                    <a:srgbClr val="2A2D39"/>
                  </a:gs>
                  <a:gs pos="99115">
                    <a:srgbClr val="2A2D39"/>
                  </a:gs>
                  <a:gs pos="54000">
                    <a:schemeClr val="bg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4246154" y="2818243"/>
              <a:ext cx="3799205" cy="0"/>
            </a:xfrm>
            <a:prstGeom prst="line">
              <a:avLst/>
            </a:prstGeom>
            <a:ln w="3175">
              <a:gradFill>
                <a:gsLst>
                  <a:gs pos="0">
                    <a:srgbClr val="2A2D39"/>
                  </a:gs>
                  <a:gs pos="99115">
                    <a:srgbClr val="2A2D39"/>
                  </a:gs>
                  <a:gs pos="54000">
                    <a:schemeClr val="bg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99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图片 8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43" y="483206"/>
            <a:ext cx="500053" cy="45004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84275" y="1461135"/>
            <a:ext cx="9558020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endParaRPr lang="en-US" altLang="zh-CN"/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在企业运营中，人员组织、物料、客商等数据是核心业务的基础，但这些数据往往分散在不同的系统中，容易出现数据不一致、重复录入和信息孤岛等问题。</a:t>
            </a:r>
            <a:endParaRPr lang="zh-CN" altLang="en-US"/>
          </a:p>
          <a:p>
            <a:pPr indent="0" fontAlgn="auto">
              <a:lnSpc>
                <a:spcPct val="150000"/>
              </a:lnSpc>
            </a:pPr>
            <a:endParaRPr lang="zh-CN" altLang="en-US"/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因此，主数据管理产品应运而生，它通过集中管理和标准化处理这些关键数据，确保其信息的准确性、一致性和完整性，为企业提供统一、可靠的数据基础，从而提升运营效率、优化资源配置，并为企业的数字化转型和业务发展提供有力支撑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1200" cap="none" spc="0" normalizeH="0" baseline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产品背景分析</a:t>
            </a:r>
            <a:endParaRPr kumimoji="0" lang="zh-CN" altLang="en-US" sz="2600" i="0" u="none" strike="noStrike" kern="1200" cap="none" spc="0" normalizeH="0" baseline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00">
              <a:defRPr/>
            </a:pPr>
            <a:fld id="{48F63A3B-78C7-47BE-AE5E-E10140E04643}" type="slidenum">
              <a:rPr lang="en-US" sz="2135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sz="2135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1"/>
          <p:cNvSpPr txBox="1"/>
          <p:nvPr/>
        </p:nvSpPr>
        <p:spPr>
          <a:xfrm>
            <a:off x="5730844" y="1875490"/>
            <a:ext cx="807349" cy="57135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200">
              <a:defRPr/>
            </a:pPr>
            <a:r>
              <a:rPr lang="en-US" altLang="zh-CN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标题 11"/>
          <p:cNvSpPr txBox="1"/>
          <p:nvPr>
            <p:custDataLst>
              <p:tags r:id="rId1"/>
            </p:custDataLst>
          </p:nvPr>
        </p:nvSpPr>
        <p:spPr>
          <a:xfrm>
            <a:off x="7078052" y="1801995"/>
            <a:ext cx="2263467" cy="39816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200">
              <a:defRPr/>
            </a:pPr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1、产品背景</a:t>
            </a:r>
            <a:endParaRPr lang="en-US" altLang="zh-CN" sz="2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>
            <p:custDataLst>
              <p:tags r:id="rId2"/>
            </p:custDataLst>
          </p:nvPr>
        </p:nvCxnSpPr>
        <p:spPr>
          <a:xfrm flipH="1">
            <a:off x="6114273" y="2533427"/>
            <a:ext cx="7452" cy="384043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>
            <p:custDataLst>
              <p:tags r:id="rId3"/>
            </p:custDataLst>
          </p:nvPr>
        </p:nvGrpSpPr>
        <p:grpSpPr>
          <a:xfrm rot="5400000">
            <a:off x="5672513" y="1423516"/>
            <a:ext cx="1093044" cy="1302568"/>
            <a:chOff x="2118676" y="1475656"/>
            <a:chExt cx="1656506" cy="1974038"/>
          </a:xfrm>
        </p:grpSpPr>
        <p:cxnSp>
          <p:nvCxnSpPr>
            <p:cNvPr id="19" name="直接连接符 18"/>
            <p:cNvCxnSpPr/>
            <p:nvPr>
              <p:custDataLst>
                <p:tags r:id="rId4"/>
              </p:custDataLst>
            </p:nvPr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弧形 19"/>
            <p:cNvSpPr/>
            <p:nvPr>
              <p:custDataLst>
                <p:tags r:id="rId5"/>
              </p:custDataLst>
            </p:nvPr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600">
                <a:defRPr/>
              </a:pPr>
              <a:endParaRPr lang="zh-CN" alt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8" name="Picture 9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0401" y="1409915"/>
            <a:ext cx="4764772" cy="381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" name="组合 26"/>
          <p:cNvGrpSpPr/>
          <p:nvPr>
            <p:custDataLst>
              <p:tags r:id="rId7"/>
            </p:custDataLst>
          </p:nvPr>
        </p:nvGrpSpPr>
        <p:grpSpPr>
          <a:xfrm>
            <a:off x="5614800" y="1590983"/>
            <a:ext cx="960000" cy="960000"/>
            <a:chOff x="852535" y="3352311"/>
            <a:chExt cx="1338975" cy="1338801"/>
          </a:xfrm>
        </p:grpSpPr>
        <p:grpSp>
          <p:nvGrpSpPr>
            <p:cNvPr id="29" name="组合 28"/>
            <p:cNvGrpSpPr/>
            <p:nvPr/>
          </p:nvGrpSpPr>
          <p:grpSpPr>
            <a:xfrm>
              <a:off x="852535" y="3352311"/>
              <a:ext cx="1338975" cy="1338801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1" name="同心圆 96"/>
              <p:cNvSpPr/>
              <p:nvPr>
                <p:custDataLst>
                  <p:tags r:id="rId8"/>
                </p:custDataLst>
              </p:nvPr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30" name="Picture 7" descr="彩色logo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292"/>
            <a:stretch>
              <a:fillRect/>
            </a:stretch>
          </p:blipFill>
          <p:spPr bwMode="auto">
            <a:xfrm>
              <a:off x="1025517" y="3535936"/>
              <a:ext cx="99301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" name="标题 11"/>
          <p:cNvSpPr txBox="1"/>
          <p:nvPr/>
        </p:nvSpPr>
        <p:spPr>
          <a:xfrm>
            <a:off x="5767547" y="3237823"/>
            <a:ext cx="807349" cy="57135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200">
              <a:defRPr/>
            </a:pPr>
            <a:r>
              <a:rPr lang="en-US" altLang="zh-CN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>
            <p:custDataLst>
              <p:tags r:id="rId12"/>
            </p:custDataLst>
          </p:nvPr>
        </p:nvGrpSpPr>
        <p:grpSpPr>
          <a:xfrm rot="5400000">
            <a:off x="5728334" y="2828432"/>
            <a:ext cx="1093044" cy="1302568"/>
            <a:chOff x="2118676" y="1475656"/>
            <a:chExt cx="1656506" cy="1974038"/>
          </a:xfrm>
        </p:grpSpPr>
        <p:cxnSp>
          <p:nvCxnSpPr>
            <p:cNvPr id="48" name="直接连接符 47"/>
            <p:cNvCxnSpPr/>
            <p:nvPr>
              <p:custDataLst>
                <p:tags r:id="rId13"/>
              </p:custDataLst>
            </p:nvPr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弧形 48"/>
            <p:cNvSpPr/>
            <p:nvPr>
              <p:custDataLst>
                <p:tags r:id="rId14"/>
              </p:custDataLst>
            </p:nvPr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600">
                <a:defRPr/>
              </a:pPr>
              <a:endParaRPr lang="zh-CN" alt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15"/>
            </p:custDataLst>
          </p:nvPr>
        </p:nvGrpSpPr>
        <p:grpSpPr>
          <a:xfrm>
            <a:off x="5676143" y="2987093"/>
            <a:ext cx="960000" cy="960000"/>
            <a:chOff x="2172225" y="-2068441"/>
            <a:chExt cx="1106591" cy="1106447"/>
          </a:xfrm>
        </p:grpSpPr>
        <p:grpSp>
          <p:nvGrpSpPr>
            <p:cNvPr id="51" name="组合 50"/>
            <p:cNvGrpSpPr/>
            <p:nvPr/>
          </p:nvGrpSpPr>
          <p:grpSpPr>
            <a:xfrm>
              <a:off x="2172225" y="-2068441"/>
              <a:ext cx="1106591" cy="1106447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96"/>
              <p:cNvSpPr/>
              <p:nvPr>
                <p:custDataLst>
                  <p:tags r:id="rId16"/>
                </p:custDataLst>
              </p:nvPr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椭圆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" name="组合 51"/>
            <p:cNvGrpSpPr>
              <a:grpSpLocks noChangeAspect="1"/>
            </p:cNvGrpSpPr>
            <p:nvPr/>
          </p:nvGrpSpPr>
          <p:grpSpPr>
            <a:xfrm>
              <a:off x="2397139" y="-1815563"/>
              <a:ext cx="700321" cy="600690"/>
              <a:chOff x="5084763" y="971550"/>
              <a:chExt cx="323850" cy="277813"/>
            </a:xfrm>
            <a:solidFill>
              <a:srgbClr val="C00000"/>
            </a:solidFill>
          </p:grpSpPr>
          <p:sp>
            <p:nvSpPr>
              <p:cNvPr id="53" name="Freeform 301"/>
              <p:cNvSpPr>
                <a:spLocks noEditPoint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09600">
                  <a:defRPr/>
                </a:pPr>
                <a:endParaRPr lang="zh-CN" altLang="en-US" sz="1465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302"/>
              <p:cNvSpPr>
                <a:spLocks noEditPoint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09600">
                  <a:defRPr/>
                </a:pPr>
                <a:endParaRPr lang="zh-CN" altLang="en-US" sz="1465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303"/>
              <p:cNvSpPr>
                <a:spLocks noEditPoint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09600">
                  <a:defRPr/>
                </a:pPr>
                <a:endParaRPr lang="zh-CN" altLang="en-US" sz="1465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8" name="标题 11"/>
          <p:cNvSpPr txBox="1"/>
          <p:nvPr>
            <p:custDataLst>
              <p:tags r:id="rId21"/>
            </p:custDataLst>
          </p:nvPr>
        </p:nvSpPr>
        <p:spPr>
          <a:xfrm>
            <a:off x="7078053" y="3226843"/>
            <a:ext cx="3135300" cy="45864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200">
              <a:defRPr/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、产品介绍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>
            <p:custDataLst>
              <p:tags r:id="rId22"/>
            </p:custDataLst>
          </p:nvPr>
        </p:nvCxnSpPr>
        <p:spPr>
          <a:xfrm>
            <a:off x="6171133" y="3978744"/>
            <a:ext cx="0" cy="332005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标题 11"/>
          <p:cNvSpPr txBox="1"/>
          <p:nvPr/>
        </p:nvSpPr>
        <p:spPr>
          <a:xfrm>
            <a:off x="5752618" y="4666789"/>
            <a:ext cx="807349" cy="57135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200">
              <a:defRPr/>
            </a:pPr>
            <a:r>
              <a:rPr lang="en-US" altLang="zh-CN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标题 11"/>
          <p:cNvSpPr txBox="1"/>
          <p:nvPr>
            <p:custDataLst>
              <p:tags r:id="rId23"/>
            </p:custDataLst>
          </p:nvPr>
        </p:nvSpPr>
        <p:spPr>
          <a:xfrm>
            <a:off x="7059935" y="4657842"/>
            <a:ext cx="2427453" cy="39816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200">
              <a:defRPr/>
            </a:pPr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、场景演示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>
            <p:custDataLst>
              <p:tags r:id="rId24"/>
            </p:custDataLst>
          </p:nvPr>
        </p:nvGrpSpPr>
        <p:grpSpPr>
          <a:xfrm rot="5400000">
            <a:off x="5713405" y="4242875"/>
            <a:ext cx="1093044" cy="1302568"/>
            <a:chOff x="2118676" y="1475656"/>
            <a:chExt cx="1656506" cy="1974038"/>
          </a:xfrm>
        </p:grpSpPr>
        <p:cxnSp>
          <p:nvCxnSpPr>
            <p:cNvPr id="63" name="直接连接符 62"/>
            <p:cNvCxnSpPr/>
            <p:nvPr>
              <p:custDataLst>
                <p:tags r:id="rId25"/>
              </p:custDataLst>
            </p:nvPr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弧形 63"/>
            <p:cNvSpPr/>
            <p:nvPr>
              <p:custDataLst>
                <p:tags r:id="rId26"/>
              </p:custDataLst>
            </p:nvPr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600">
                <a:defRPr/>
              </a:pPr>
              <a:endParaRPr lang="zh-CN" alt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>
            <p:custDataLst>
              <p:tags r:id="rId27"/>
            </p:custDataLst>
          </p:nvPr>
        </p:nvGrpSpPr>
        <p:grpSpPr>
          <a:xfrm>
            <a:off x="5661213" y="4394643"/>
            <a:ext cx="960000" cy="960000"/>
            <a:chOff x="8911938" y="5856752"/>
            <a:chExt cx="845449" cy="845339"/>
          </a:xfrm>
        </p:grpSpPr>
        <p:grpSp>
          <p:nvGrpSpPr>
            <p:cNvPr id="66" name="组合 65"/>
            <p:cNvGrpSpPr/>
            <p:nvPr/>
          </p:nvGrpSpPr>
          <p:grpSpPr>
            <a:xfrm>
              <a:off x="8911938" y="5856752"/>
              <a:ext cx="845449" cy="84533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8" name="同心圆 102"/>
              <p:cNvSpPr/>
              <p:nvPr>
                <p:custDataLst>
                  <p:tags r:id="rId28"/>
                </p:custDataLst>
              </p:nvPr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椭圆 68"/>
              <p:cNvSpPr/>
              <p:nvPr>
                <p:custDataLst>
                  <p:tags r:id="rId29"/>
                </p:custDataLst>
              </p:nvPr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600">
                  <a:defRPr/>
                </a:pPr>
                <a:endParaRPr lang="zh-CN" altLang="en-US" sz="32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7" name="任意多边形 85"/>
            <p:cNvSpPr/>
            <p:nvPr>
              <p:custDataLst>
                <p:tags r:id="rId30"/>
              </p:custDataLst>
            </p:nvPr>
          </p:nvSpPr>
          <p:spPr bwMode="auto">
            <a:xfrm>
              <a:off x="9110737" y="6095151"/>
              <a:ext cx="509927" cy="390894"/>
            </a:xfrm>
            <a:custGeom>
              <a:avLst/>
              <a:gdLst>
                <a:gd name="connsiteX0" fmla="*/ 14829 w 563476"/>
                <a:gd name="connsiteY0" fmla="*/ 416347 h 432000"/>
                <a:gd name="connsiteX1" fmla="*/ 556062 w 563476"/>
                <a:gd name="connsiteY1" fmla="*/ 416347 h 432000"/>
                <a:gd name="connsiteX2" fmla="*/ 563476 w 563476"/>
                <a:gd name="connsiteY2" fmla="*/ 424174 h 432000"/>
                <a:gd name="connsiteX3" fmla="*/ 556062 w 563476"/>
                <a:gd name="connsiteY3" fmla="*/ 432000 h 432000"/>
                <a:gd name="connsiteX4" fmla="*/ 14829 w 563476"/>
                <a:gd name="connsiteY4" fmla="*/ 432000 h 432000"/>
                <a:gd name="connsiteX5" fmla="*/ 0 w 563476"/>
                <a:gd name="connsiteY5" fmla="*/ 424174 h 432000"/>
                <a:gd name="connsiteX6" fmla="*/ 14829 w 563476"/>
                <a:gd name="connsiteY6" fmla="*/ 416347 h 432000"/>
                <a:gd name="connsiteX7" fmla="*/ 428869 w 563476"/>
                <a:gd name="connsiteY7" fmla="*/ 200347 h 432000"/>
                <a:gd name="connsiteX8" fmla="*/ 510260 w 563476"/>
                <a:gd name="connsiteY8" fmla="*/ 200347 h 432000"/>
                <a:gd name="connsiteX9" fmla="*/ 510260 w 563476"/>
                <a:gd name="connsiteY9" fmla="*/ 372521 h 432000"/>
                <a:gd name="connsiteX10" fmla="*/ 428869 w 563476"/>
                <a:gd name="connsiteY10" fmla="*/ 372521 h 432000"/>
                <a:gd name="connsiteX11" fmla="*/ 303652 w 563476"/>
                <a:gd name="connsiteY11" fmla="*/ 118956 h 432000"/>
                <a:gd name="connsiteX12" fmla="*/ 385043 w 563476"/>
                <a:gd name="connsiteY12" fmla="*/ 118956 h 432000"/>
                <a:gd name="connsiteX13" fmla="*/ 385043 w 563476"/>
                <a:gd name="connsiteY13" fmla="*/ 372521 h 432000"/>
                <a:gd name="connsiteX14" fmla="*/ 303652 w 563476"/>
                <a:gd name="connsiteY14" fmla="*/ 372521 h 432000"/>
                <a:gd name="connsiteX15" fmla="*/ 72001 w 563476"/>
                <a:gd name="connsiteY15" fmla="*/ 97044 h 432000"/>
                <a:gd name="connsiteX16" fmla="*/ 153392 w 563476"/>
                <a:gd name="connsiteY16" fmla="*/ 97044 h 432000"/>
                <a:gd name="connsiteX17" fmla="*/ 153392 w 563476"/>
                <a:gd name="connsiteY17" fmla="*/ 372521 h 432000"/>
                <a:gd name="connsiteX18" fmla="*/ 72001 w 563476"/>
                <a:gd name="connsiteY18" fmla="*/ 372521 h 432000"/>
                <a:gd name="connsiteX19" fmla="*/ 190957 w 563476"/>
                <a:gd name="connsiteY19" fmla="*/ 0 h 432000"/>
                <a:gd name="connsiteX20" fmla="*/ 272348 w 563476"/>
                <a:gd name="connsiteY20" fmla="*/ 0 h 432000"/>
                <a:gd name="connsiteX21" fmla="*/ 272348 w 563476"/>
                <a:gd name="connsiteY21" fmla="*/ 372521 h 432000"/>
                <a:gd name="connsiteX22" fmla="*/ 190957 w 563476"/>
                <a:gd name="connsiteY22" fmla="*/ 372521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3476" h="432000">
                  <a:moveTo>
                    <a:pt x="14829" y="416347"/>
                  </a:moveTo>
                  <a:cubicBezTo>
                    <a:pt x="556062" y="416347"/>
                    <a:pt x="556062" y="416347"/>
                    <a:pt x="556062" y="416347"/>
                  </a:cubicBezTo>
                  <a:cubicBezTo>
                    <a:pt x="556062" y="416347"/>
                    <a:pt x="563476" y="416347"/>
                    <a:pt x="563476" y="424174"/>
                  </a:cubicBezTo>
                  <a:cubicBezTo>
                    <a:pt x="563476" y="432000"/>
                    <a:pt x="556062" y="432000"/>
                    <a:pt x="556062" y="432000"/>
                  </a:cubicBezTo>
                  <a:lnTo>
                    <a:pt x="14829" y="432000"/>
                  </a:lnTo>
                  <a:cubicBezTo>
                    <a:pt x="7414" y="432000"/>
                    <a:pt x="0" y="432000"/>
                    <a:pt x="0" y="424174"/>
                  </a:cubicBezTo>
                  <a:cubicBezTo>
                    <a:pt x="0" y="416347"/>
                    <a:pt x="7414" y="416347"/>
                    <a:pt x="14829" y="416347"/>
                  </a:cubicBezTo>
                  <a:close/>
                  <a:moveTo>
                    <a:pt x="428869" y="200347"/>
                  </a:moveTo>
                  <a:lnTo>
                    <a:pt x="510260" y="200347"/>
                  </a:lnTo>
                  <a:lnTo>
                    <a:pt x="510260" y="372521"/>
                  </a:lnTo>
                  <a:lnTo>
                    <a:pt x="428869" y="372521"/>
                  </a:lnTo>
                  <a:close/>
                  <a:moveTo>
                    <a:pt x="303652" y="118956"/>
                  </a:moveTo>
                  <a:lnTo>
                    <a:pt x="385043" y="118956"/>
                  </a:lnTo>
                  <a:lnTo>
                    <a:pt x="385043" y="372521"/>
                  </a:lnTo>
                  <a:lnTo>
                    <a:pt x="303652" y="372521"/>
                  </a:lnTo>
                  <a:close/>
                  <a:moveTo>
                    <a:pt x="72001" y="97044"/>
                  </a:moveTo>
                  <a:lnTo>
                    <a:pt x="153392" y="97044"/>
                  </a:lnTo>
                  <a:lnTo>
                    <a:pt x="153392" y="372521"/>
                  </a:lnTo>
                  <a:lnTo>
                    <a:pt x="72001" y="372521"/>
                  </a:lnTo>
                  <a:close/>
                  <a:moveTo>
                    <a:pt x="190957" y="0"/>
                  </a:moveTo>
                  <a:lnTo>
                    <a:pt x="272348" y="0"/>
                  </a:lnTo>
                  <a:lnTo>
                    <a:pt x="272348" y="372521"/>
                  </a:lnTo>
                  <a:lnTo>
                    <a:pt x="190957" y="37252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defTabSz="609600">
                <a:defRPr/>
              </a:pPr>
              <a:endParaRPr lang="zh-CN" altLang="en-US" sz="3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46" grpId="0"/>
      <p:bldP spid="58" grpId="0"/>
      <p:bldP spid="60" grpId="0"/>
      <p:bldP spid="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图片 8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43" y="483206"/>
            <a:ext cx="500053" cy="450048"/>
          </a:xfrm>
          <a:prstGeom prst="rect">
            <a:avLst/>
          </a:prstGeom>
        </p:spPr>
      </p:pic>
      <p:sp>
        <p:nvSpPr>
          <p:cNvPr id="111" name="文本框 110"/>
          <p:cNvSpPr txBox="1"/>
          <p:nvPr/>
        </p:nvSpPr>
        <p:spPr>
          <a:xfrm>
            <a:off x="6982692" y="1552940"/>
            <a:ext cx="4854633" cy="40820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400" b="1" dirty="0">
                <a:solidFill>
                  <a:srgbClr val="2568CC"/>
                </a:solidFill>
                <a:latin typeface="Arial" panose="020B0604020202020204" pitchFamily="34" charset="0"/>
              </a:rPr>
              <a:t>睿码</a:t>
            </a:r>
            <a:r>
              <a:rPr lang="zh-CN" altLang="en-US" sz="2400" b="1" dirty="0">
                <a:solidFill>
                  <a:srgbClr val="2568CC"/>
                </a:solidFill>
              </a:rPr>
              <a:t>主数据管理平台</a:t>
            </a:r>
            <a:endParaRPr lang="en-US" altLang="zh-CN" sz="1100" b="1" dirty="0"/>
          </a:p>
          <a:p>
            <a:pPr indent="360045">
              <a:lnSpc>
                <a:spcPct val="150000"/>
              </a:lnSpc>
            </a:pPr>
            <a:r>
              <a:rPr lang="zh-CN" altLang="en-US" dirty="0"/>
              <a:t> 由我司完全自主研发的一站式主数据管理平台产品，覆盖主数据标准、主数据质量、主数据的</a:t>
            </a:r>
            <a:r>
              <a:rPr lang="zh-CN" altLang="en-US" b="1" dirty="0">
                <a:solidFill>
                  <a:srgbClr val="0066FF"/>
                </a:solidFill>
              </a:rPr>
              <a:t>全生命周期</a:t>
            </a:r>
            <a:r>
              <a:rPr lang="zh-CN" altLang="en-US" dirty="0"/>
              <a:t>管理。全程</a:t>
            </a:r>
            <a:r>
              <a:rPr lang="zh-CN" altLang="en-US" b="1" dirty="0">
                <a:solidFill>
                  <a:srgbClr val="0066FF"/>
                </a:solidFill>
              </a:rPr>
              <a:t>“零”编码</a:t>
            </a:r>
            <a:r>
              <a:rPr lang="zh-CN" altLang="en-US" dirty="0"/>
              <a:t>，帮助用户高效完成主数据管理流程制定；丰富的可视化报表，完成主数据全生命周期监控。</a:t>
            </a:r>
            <a:endParaRPr lang="en-US" altLang="zh-CN" dirty="0"/>
          </a:p>
          <a:p>
            <a:pPr indent="360045">
              <a:lnSpc>
                <a:spcPct val="150000"/>
              </a:lnSpc>
            </a:pPr>
            <a:r>
              <a:rPr lang="en-US" altLang="zh-CN" dirty="0"/>
              <a:t> </a:t>
            </a:r>
            <a:r>
              <a:rPr lang="zh-CN" altLang="en-US" dirty="0"/>
              <a:t>睿码主数据管理平台通过其</a:t>
            </a:r>
            <a:r>
              <a:rPr lang="zh-CN" altLang="en-US" b="1" dirty="0">
                <a:solidFill>
                  <a:srgbClr val="0066FF"/>
                </a:solidFill>
              </a:rPr>
              <a:t>高可用性</a:t>
            </a:r>
            <a:r>
              <a:rPr lang="zh-CN" altLang="en-US" dirty="0"/>
              <a:t>帮助企业快速搭建主数据管理平台，保障各业务系统主数据的一致性，提高企业运营效率。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754" y="2253266"/>
            <a:ext cx="4876800" cy="292949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一站式主数据管理平台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图片 8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43" y="483206"/>
            <a:ext cx="500053" cy="45004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主数据管理平台核心价值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430284" y="4623572"/>
            <a:ext cx="684000" cy="684000"/>
          </a:xfrm>
          <a:prstGeom prst="ellipse">
            <a:avLst/>
          </a:prstGeom>
          <a:solidFill>
            <a:srgbClr val="2C6CFC"/>
          </a:solidFill>
          <a:ln w="44450">
            <a:solidFill>
              <a:srgbClr val="ECF0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6" name="组合 55"/>
          <p:cNvGrpSpPr/>
          <p:nvPr/>
        </p:nvGrpSpPr>
        <p:grpSpPr>
          <a:xfrm>
            <a:off x="7347376" y="4652606"/>
            <a:ext cx="3585359" cy="576000"/>
            <a:chOff x="7912153" y="5196862"/>
            <a:chExt cx="3585359" cy="576000"/>
          </a:xfrm>
        </p:grpSpPr>
        <p:sp>
          <p:nvSpPr>
            <p:cNvPr id="57" name="矩形 56"/>
            <p:cNvSpPr/>
            <p:nvPr/>
          </p:nvSpPr>
          <p:spPr>
            <a:xfrm>
              <a:off x="7912153" y="5196862"/>
              <a:ext cx="3585359" cy="576000"/>
            </a:xfrm>
            <a:prstGeom prst="rect">
              <a:avLst/>
            </a:prstGeom>
            <a:solidFill>
              <a:srgbClr val="2C6CFC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7967142" y="5302248"/>
              <a:ext cx="2031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降低主数据管理成本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椭圆 58"/>
          <p:cNvSpPr/>
          <p:nvPr/>
        </p:nvSpPr>
        <p:spPr>
          <a:xfrm>
            <a:off x="6430284" y="1210012"/>
            <a:ext cx="684000" cy="684000"/>
          </a:xfrm>
          <a:prstGeom prst="ellipse">
            <a:avLst/>
          </a:prstGeom>
          <a:solidFill>
            <a:srgbClr val="2C6CFC"/>
          </a:solidFill>
          <a:ln w="44450">
            <a:solidFill>
              <a:srgbClr val="ECF0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0" name="组合 59"/>
          <p:cNvGrpSpPr/>
          <p:nvPr/>
        </p:nvGrpSpPr>
        <p:grpSpPr>
          <a:xfrm>
            <a:off x="7347376" y="1277486"/>
            <a:ext cx="3585359" cy="576000"/>
            <a:chOff x="7912153" y="5196862"/>
            <a:chExt cx="3585359" cy="576000"/>
          </a:xfrm>
        </p:grpSpPr>
        <p:sp>
          <p:nvSpPr>
            <p:cNvPr id="61" name="矩形 60"/>
            <p:cNvSpPr/>
            <p:nvPr/>
          </p:nvSpPr>
          <p:spPr>
            <a:xfrm>
              <a:off x="7912153" y="5196862"/>
              <a:ext cx="3585359" cy="576000"/>
            </a:xfrm>
            <a:prstGeom prst="rect">
              <a:avLst/>
            </a:prstGeom>
            <a:solidFill>
              <a:srgbClr val="2C6CFC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7967142" y="5258373"/>
              <a:ext cx="2031325" cy="3812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满足主数据业务需求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63" name="椭圆 62"/>
          <p:cNvSpPr/>
          <p:nvPr/>
        </p:nvSpPr>
        <p:spPr>
          <a:xfrm>
            <a:off x="6438457" y="3739084"/>
            <a:ext cx="684000" cy="684000"/>
          </a:xfrm>
          <a:prstGeom prst="ellipse">
            <a:avLst/>
          </a:prstGeom>
          <a:solidFill>
            <a:srgbClr val="2C6CFC"/>
          </a:solidFill>
          <a:ln w="44450">
            <a:solidFill>
              <a:srgbClr val="ECF0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4" name="组合 63"/>
          <p:cNvGrpSpPr/>
          <p:nvPr/>
        </p:nvGrpSpPr>
        <p:grpSpPr>
          <a:xfrm>
            <a:off x="7347376" y="3808826"/>
            <a:ext cx="3585359" cy="576000"/>
            <a:chOff x="7912153" y="5196862"/>
            <a:chExt cx="3585359" cy="576000"/>
          </a:xfrm>
        </p:grpSpPr>
        <p:sp>
          <p:nvSpPr>
            <p:cNvPr id="65" name="矩形 64"/>
            <p:cNvSpPr/>
            <p:nvPr/>
          </p:nvSpPr>
          <p:spPr>
            <a:xfrm>
              <a:off x="7912153" y="5196862"/>
              <a:ext cx="3585359" cy="576000"/>
            </a:xfrm>
            <a:prstGeom prst="rect">
              <a:avLst/>
            </a:prstGeom>
            <a:solidFill>
              <a:srgbClr val="2C6CFC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7967142" y="5258373"/>
              <a:ext cx="2031325" cy="3812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实现主数据高效共享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260278" y="1692792"/>
            <a:ext cx="3983755" cy="4581562"/>
            <a:chOff x="701385" y="1631739"/>
            <a:chExt cx="3983755" cy="4581562"/>
          </a:xfrm>
        </p:grpSpPr>
        <p:sp>
          <p:nvSpPr>
            <p:cNvPr id="68" name="Freeform 5"/>
            <p:cNvSpPr/>
            <p:nvPr/>
          </p:nvSpPr>
          <p:spPr bwMode="auto">
            <a:xfrm>
              <a:off x="701385" y="1631739"/>
              <a:ext cx="3983755" cy="3989414"/>
            </a:xfrm>
            <a:custGeom>
              <a:avLst/>
              <a:gdLst>
                <a:gd name="T0" fmla="*/ 397 w 397"/>
                <a:gd name="T1" fmla="*/ 199 h 397"/>
                <a:gd name="T2" fmla="*/ 199 w 397"/>
                <a:gd name="T3" fmla="*/ 397 h 397"/>
                <a:gd name="T4" fmla="*/ 0 w 397"/>
                <a:gd name="T5" fmla="*/ 199 h 397"/>
                <a:gd name="T6" fmla="*/ 200 w 397"/>
                <a:gd name="T7" fmla="*/ 0 h 397"/>
                <a:gd name="T8" fmla="*/ 397 w 397"/>
                <a:gd name="T9" fmla="*/ 19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397">
                  <a:moveTo>
                    <a:pt x="397" y="199"/>
                  </a:moveTo>
                  <a:cubicBezTo>
                    <a:pt x="397" y="308"/>
                    <a:pt x="308" y="397"/>
                    <a:pt x="199" y="397"/>
                  </a:cubicBezTo>
                  <a:cubicBezTo>
                    <a:pt x="89" y="397"/>
                    <a:pt x="0" y="308"/>
                    <a:pt x="0" y="199"/>
                  </a:cubicBezTo>
                  <a:cubicBezTo>
                    <a:pt x="0" y="89"/>
                    <a:pt x="90" y="0"/>
                    <a:pt x="200" y="0"/>
                  </a:cubicBezTo>
                  <a:cubicBezTo>
                    <a:pt x="309" y="0"/>
                    <a:pt x="397" y="89"/>
                    <a:pt x="397" y="199"/>
                  </a:cubicBezTo>
                  <a:close/>
                </a:path>
              </a:pathLst>
            </a:custGeom>
            <a:gradFill>
              <a:gsLst>
                <a:gs pos="51000">
                  <a:schemeClr val="bg1">
                    <a:lumMod val="95000"/>
                  </a:schemeClr>
                </a:gs>
                <a:gs pos="82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思源宋体 CN" panose="02020400000000000000" pitchFamily="18" charset="-122"/>
              </a:endParaRPr>
            </a:p>
          </p:txBody>
        </p:sp>
        <p:sp>
          <p:nvSpPr>
            <p:cNvPr id="69" name="Freeform 6"/>
            <p:cNvSpPr/>
            <p:nvPr/>
          </p:nvSpPr>
          <p:spPr bwMode="auto">
            <a:xfrm>
              <a:off x="971591" y="1631739"/>
              <a:ext cx="1737234" cy="2221055"/>
            </a:xfrm>
            <a:custGeom>
              <a:avLst/>
              <a:gdLst>
                <a:gd name="T0" fmla="*/ 0 w 173"/>
                <a:gd name="T1" fmla="*/ 221 h 221"/>
                <a:gd name="T2" fmla="*/ 173 w 173"/>
                <a:gd name="T3" fmla="*/ 0 h 221"/>
                <a:gd name="T4" fmla="*/ 173 w 173"/>
                <a:gd name="T5" fmla="*/ 195 h 221"/>
                <a:gd name="T6" fmla="*/ 0 w 173"/>
                <a:gd name="T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21">
                  <a:moveTo>
                    <a:pt x="0" y="221"/>
                  </a:moveTo>
                  <a:cubicBezTo>
                    <a:pt x="0" y="111"/>
                    <a:pt x="82" y="0"/>
                    <a:pt x="173" y="0"/>
                  </a:cubicBezTo>
                  <a:cubicBezTo>
                    <a:pt x="173" y="195"/>
                    <a:pt x="173" y="195"/>
                    <a:pt x="173" y="195"/>
                  </a:cubicBezTo>
                  <a:lnTo>
                    <a:pt x="0" y="221"/>
                  </a:lnTo>
                  <a:close/>
                </a:path>
              </a:pathLst>
            </a:custGeom>
            <a:solidFill>
              <a:srgbClr val="0066FF">
                <a:alpha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思源宋体 CN" panose="02020400000000000000" pitchFamily="18" charset="-122"/>
              </a:endParaRPr>
            </a:p>
          </p:txBody>
        </p:sp>
        <p:sp>
          <p:nvSpPr>
            <p:cNvPr id="70" name="Freeform 7"/>
            <p:cNvSpPr/>
            <p:nvPr/>
          </p:nvSpPr>
          <p:spPr bwMode="auto">
            <a:xfrm>
              <a:off x="1373361" y="2063219"/>
              <a:ext cx="1335463" cy="1728746"/>
            </a:xfrm>
            <a:custGeom>
              <a:avLst/>
              <a:gdLst>
                <a:gd name="T0" fmla="*/ 0 w 133"/>
                <a:gd name="T1" fmla="*/ 172 h 172"/>
                <a:gd name="T2" fmla="*/ 133 w 133"/>
                <a:gd name="T3" fmla="*/ 0 h 172"/>
                <a:gd name="T4" fmla="*/ 133 w 133"/>
                <a:gd name="T5" fmla="*/ 152 h 172"/>
                <a:gd name="T6" fmla="*/ 0 w 133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72">
                  <a:moveTo>
                    <a:pt x="0" y="172"/>
                  </a:moveTo>
                  <a:cubicBezTo>
                    <a:pt x="0" y="87"/>
                    <a:pt x="63" y="0"/>
                    <a:pt x="133" y="0"/>
                  </a:cubicBezTo>
                  <a:cubicBezTo>
                    <a:pt x="133" y="152"/>
                    <a:pt x="133" y="152"/>
                    <a:pt x="133" y="152"/>
                  </a:cubicBezTo>
                  <a:lnTo>
                    <a:pt x="0" y="172"/>
                  </a:lnTo>
                  <a:close/>
                </a:path>
              </a:pathLst>
            </a:custGeom>
            <a:solidFill>
              <a:srgbClr val="70C1FF">
                <a:alpha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思源宋体 CN" panose="02020400000000000000" pitchFamily="18" charset="-122"/>
              </a:endParaRPr>
            </a:p>
          </p:txBody>
        </p:sp>
        <p:sp>
          <p:nvSpPr>
            <p:cNvPr id="71" name="Freeform 8"/>
            <p:cNvSpPr/>
            <p:nvPr/>
          </p:nvSpPr>
          <p:spPr bwMode="auto">
            <a:xfrm>
              <a:off x="1775131" y="2506016"/>
              <a:ext cx="933692" cy="1226532"/>
            </a:xfrm>
            <a:custGeom>
              <a:avLst/>
              <a:gdLst>
                <a:gd name="T0" fmla="*/ 0 w 93"/>
                <a:gd name="T1" fmla="*/ 122 h 122"/>
                <a:gd name="T2" fmla="*/ 93 w 93"/>
                <a:gd name="T3" fmla="*/ 0 h 122"/>
                <a:gd name="T4" fmla="*/ 93 w 93"/>
                <a:gd name="T5" fmla="*/ 108 h 122"/>
                <a:gd name="T6" fmla="*/ 0 w 93"/>
                <a:gd name="T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22">
                  <a:moveTo>
                    <a:pt x="0" y="122"/>
                  </a:moveTo>
                  <a:cubicBezTo>
                    <a:pt x="0" y="61"/>
                    <a:pt x="44" y="0"/>
                    <a:pt x="93" y="0"/>
                  </a:cubicBezTo>
                  <a:cubicBezTo>
                    <a:pt x="93" y="108"/>
                    <a:pt x="93" y="108"/>
                    <a:pt x="93" y="108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思源宋体 CN" panose="02020400000000000000" pitchFamily="18" charset="-122"/>
              </a:endParaRPr>
            </a:p>
          </p:txBody>
        </p:sp>
        <p:sp>
          <p:nvSpPr>
            <p:cNvPr id="72" name="Freeform 9"/>
            <p:cNvSpPr/>
            <p:nvPr/>
          </p:nvSpPr>
          <p:spPr bwMode="auto">
            <a:xfrm>
              <a:off x="2176902" y="2937494"/>
              <a:ext cx="531922" cy="734223"/>
            </a:xfrm>
            <a:custGeom>
              <a:avLst/>
              <a:gdLst>
                <a:gd name="T0" fmla="*/ 0 w 53"/>
                <a:gd name="T1" fmla="*/ 73 h 73"/>
                <a:gd name="T2" fmla="*/ 53 w 53"/>
                <a:gd name="T3" fmla="*/ 0 h 73"/>
                <a:gd name="T4" fmla="*/ 53 w 53"/>
                <a:gd name="T5" fmla="*/ 65 h 73"/>
                <a:gd name="T6" fmla="*/ 0 w 53"/>
                <a:gd name="T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73">
                  <a:moveTo>
                    <a:pt x="0" y="73"/>
                  </a:moveTo>
                  <a:cubicBezTo>
                    <a:pt x="0" y="37"/>
                    <a:pt x="25" y="0"/>
                    <a:pt x="53" y="0"/>
                  </a:cubicBezTo>
                  <a:cubicBezTo>
                    <a:pt x="53" y="65"/>
                    <a:pt x="53" y="65"/>
                    <a:pt x="53" y="65"/>
                  </a:cubicBezTo>
                  <a:lnTo>
                    <a:pt x="0" y="7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思源宋体 CN" panose="02020400000000000000" pitchFamily="18" charset="-122"/>
              </a:endParaRPr>
            </a:p>
          </p:txBody>
        </p:sp>
        <p:sp>
          <p:nvSpPr>
            <p:cNvPr id="73" name="Freeform 10"/>
            <p:cNvSpPr/>
            <p:nvPr/>
          </p:nvSpPr>
          <p:spPr bwMode="auto">
            <a:xfrm>
              <a:off x="971591" y="3591081"/>
              <a:ext cx="3011866" cy="442797"/>
            </a:xfrm>
            <a:custGeom>
              <a:avLst/>
              <a:gdLst>
                <a:gd name="T0" fmla="*/ 0 w 300"/>
                <a:gd name="T1" fmla="*/ 26 h 44"/>
                <a:gd name="T2" fmla="*/ 172 w 300"/>
                <a:gd name="T3" fmla="*/ 44 h 44"/>
                <a:gd name="T4" fmla="*/ 300 w 300"/>
                <a:gd name="T5" fmla="*/ 35 h 44"/>
                <a:gd name="T6" fmla="*/ 173 w 300"/>
                <a:gd name="T7" fmla="*/ 0 h 44"/>
                <a:gd name="T8" fmla="*/ 0 w 300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44">
                  <a:moveTo>
                    <a:pt x="0" y="26"/>
                  </a:moveTo>
                  <a:cubicBezTo>
                    <a:pt x="34" y="37"/>
                    <a:pt x="98" y="44"/>
                    <a:pt x="172" y="44"/>
                  </a:cubicBezTo>
                  <a:cubicBezTo>
                    <a:pt x="221" y="44"/>
                    <a:pt x="266" y="41"/>
                    <a:pt x="300" y="35"/>
                  </a:cubicBezTo>
                  <a:cubicBezTo>
                    <a:pt x="173" y="0"/>
                    <a:pt x="173" y="0"/>
                    <a:pt x="173" y="0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lt1"/>
                </a:solidFill>
                <a:latin typeface="思源宋体 CN" panose="02020400000000000000" pitchFamily="18" charset="-122"/>
              </a:endParaRPr>
            </a:p>
          </p:txBody>
        </p:sp>
        <p:sp>
          <p:nvSpPr>
            <p:cNvPr id="74" name="Freeform 11"/>
            <p:cNvSpPr/>
            <p:nvPr/>
          </p:nvSpPr>
          <p:spPr bwMode="auto">
            <a:xfrm>
              <a:off x="1373361" y="3591081"/>
              <a:ext cx="2318671" cy="342355"/>
            </a:xfrm>
            <a:custGeom>
              <a:avLst/>
              <a:gdLst>
                <a:gd name="T0" fmla="*/ 0 w 231"/>
                <a:gd name="T1" fmla="*/ 20 h 34"/>
                <a:gd name="T2" fmla="*/ 132 w 231"/>
                <a:gd name="T3" fmla="*/ 34 h 34"/>
                <a:gd name="T4" fmla="*/ 231 w 231"/>
                <a:gd name="T5" fmla="*/ 27 h 34"/>
                <a:gd name="T6" fmla="*/ 133 w 231"/>
                <a:gd name="T7" fmla="*/ 0 h 34"/>
                <a:gd name="T8" fmla="*/ 0 w 231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34">
                  <a:moveTo>
                    <a:pt x="0" y="20"/>
                  </a:moveTo>
                  <a:cubicBezTo>
                    <a:pt x="27" y="28"/>
                    <a:pt x="76" y="34"/>
                    <a:pt x="132" y="34"/>
                  </a:cubicBezTo>
                  <a:cubicBezTo>
                    <a:pt x="170" y="34"/>
                    <a:pt x="204" y="31"/>
                    <a:pt x="231" y="27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0AAFFE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lt1"/>
                </a:solidFill>
                <a:latin typeface="思源宋体 CN" panose="02020400000000000000" pitchFamily="18" charset="-122"/>
              </a:endParaRPr>
            </a:p>
          </p:txBody>
        </p:sp>
        <p:sp>
          <p:nvSpPr>
            <p:cNvPr id="75" name="Freeform 12"/>
            <p:cNvSpPr/>
            <p:nvPr/>
          </p:nvSpPr>
          <p:spPr bwMode="auto">
            <a:xfrm>
              <a:off x="1775130" y="3591081"/>
              <a:ext cx="1615571" cy="232009"/>
            </a:xfrm>
            <a:custGeom>
              <a:avLst/>
              <a:gdLst>
                <a:gd name="T0" fmla="*/ 161 w 161"/>
                <a:gd name="T1" fmla="*/ 19 h 23"/>
                <a:gd name="T2" fmla="*/ 92 w 161"/>
                <a:gd name="T3" fmla="*/ 23 h 23"/>
                <a:gd name="T4" fmla="*/ 0 w 161"/>
                <a:gd name="T5" fmla="*/ 14 h 23"/>
                <a:gd name="T6" fmla="*/ 93 w 161"/>
                <a:gd name="T7" fmla="*/ 0 h 23"/>
                <a:gd name="T8" fmla="*/ 161 w 161"/>
                <a:gd name="T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3">
                  <a:moveTo>
                    <a:pt x="161" y="19"/>
                  </a:moveTo>
                  <a:cubicBezTo>
                    <a:pt x="142" y="21"/>
                    <a:pt x="118" y="23"/>
                    <a:pt x="92" y="23"/>
                  </a:cubicBezTo>
                  <a:cubicBezTo>
                    <a:pt x="54" y="23"/>
                    <a:pt x="20" y="19"/>
                    <a:pt x="0" y="14"/>
                  </a:cubicBezTo>
                  <a:cubicBezTo>
                    <a:pt x="93" y="0"/>
                    <a:pt x="93" y="0"/>
                    <a:pt x="93" y="0"/>
                  </a:cubicBezTo>
                  <a:lnTo>
                    <a:pt x="161" y="19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lt1"/>
                </a:solidFill>
                <a:latin typeface="思源宋体 CN" panose="02020400000000000000" pitchFamily="18" charset="-122"/>
              </a:endParaRPr>
            </a:p>
          </p:txBody>
        </p:sp>
        <p:sp>
          <p:nvSpPr>
            <p:cNvPr id="76" name="Freeform 13"/>
            <p:cNvSpPr/>
            <p:nvPr/>
          </p:nvSpPr>
          <p:spPr bwMode="auto">
            <a:xfrm>
              <a:off x="2176901" y="3591081"/>
              <a:ext cx="912473" cy="130152"/>
            </a:xfrm>
            <a:custGeom>
              <a:avLst/>
              <a:gdLst>
                <a:gd name="T0" fmla="*/ 0 w 91"/>
                <a:gd name="T1" fmla="*/ 8 h 13"/>
                <a:gd name="T2" fmla="*/ 53 w 91"/>
                <a:gd name="T3" fmla="*/ 13 h 13"/>
                <a:gd name="T4" fmla="*/ 91 w 91"/>
                <a:gd name="T5" fmla="*/ 10 h 13"/>
                <a:gd name="T6" fmla="*/ 53 w 91"/>
                <a:gd name="T7" fmla="*/ 0 h 13"/>
                <a:gd name="T8" fmla="*/ 0 w 91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">
                  <a:moveTo>
                    <a:pt x="0" y="8"/>
                  </a:moveTo>
                  <a:cubicBezTo>
                    <a:pt x="13" y="11"/>
                    <a:pt x="32" y="13"/>
                    <a:pt x="53" y="13"/>
                  </a:cubicBezTo>
                  <a:cubicBezTo>
                    <a:pt x="67" y="13"/>
                    <a:pt x="80" y="12"/>
                    <a:pt x="91" y="1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lt1"/>
                </a:solidFill>
                <a:latin typeface="思源宋体 CN" panose="02020400000000000000" pitchFamily="18" charset="-122"/>
              </a:endParaRPr>
            </a:p>
          </p:txBody>
        </p:sp>
        <p:sp>
          <p:nvSpPr>
            <p:cNvPr id="77" name="Freeform 14"/>
            <p:cNvSpPr/>
            <p:nvPr/>
          </p:nvSpPr>
          <p:spPr bwMode="auto">
            <a:xfrm>
              <a:off x="2708826" y="1631739"/>
              <a:ext cx="1274632" cy="2311596"/>
            </a:xfrm>
            <a:custGeom>
              <a:avLst/>
              <a:gdLst>
                <a:gd name="T0" fmla="*/ 0 w 127"/>
                <a:gd name="T1" fmla="*/ 0 h 230"/>
                <a:gd name="T2" fmla="*/ 127 w 127"/>
                <a:gd name="T3" fmla="*/ 230 h 230"/>
                <a:gd name="T4" fmla="*/ 0 w 127"/>
                <a:gd name="T5" fmla="*/ 195 h 230"/>
                <a:gd name="T6" fmla="*/ 0 w 127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30">
                  <a:moveTo>
                    <a:pt x="0" y="0"/>
                  </a:moveTo>
                  <a:cubicBezTo>
                    <a:pt x="67" y="0"/>
                    <a:pt x="127" y="120"/>
                    <a:pt x="127" y="230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lt1"/>
                </a:solidFill>
                <a:latin typeface="思源宋体 CN" panose="02020400000000000000" pitchFamily="18" charset="-122"/>
              </a:endParaRPr>
            </a:p>
          </p:txBody>
        </p:sp>
        <p:sp>
          <p:nvSpPr>
            <p:cNvPr id="110" name="Freeform 15"/>
            <p:cNvSpPr/>
            <p:nvPr/>
          </p:nvSpPr>
          <p:spPr bwMode="auto">
            <a:xfrm>
              <a:off x="2708827" y="2063220"/>
              <a:ext cx="983208" cy="1799479"/>
            </a:xfrm>
            <a:custGeom>
              <a:avLst/>
              <a:gdLst>
                <a:gd name="T0" fmla="*/ 0 w 98"/>
                <a:gd name="T1" fmla="*/ 0 h 179"/>
                <a:gd name="T2" fmla="*/ 98 w 98"/>
                <a:gd name="T3" fmla="*/ 179 h 179"/>
                <a:gd name="T4" fmla="*/ 0 w 98"/>
                <a:gd name="T5" fmla="*/ 152 h 179"/>
                <a:gd name="T6" fmla="*/ 0 w 98"/>
                <a:gd name="T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9">
                  <a:moveTo>
                    <a:pt x="0" y="0"/>
                  </a:moveTo>
                  <a:cubicBezTo>
                    <a:pt x="52" y="0"/>
                    <a:pt x="98" y="94"/>
                    <a:pt x="98" y="179"/>
                  </a:cubicBezTo>
                  <a:cubicBezTo>
                    <a:pt x="0" y="152"/>
                    <a:pt x="0" y="152"/>
                    <a:pt x="0" y="1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0C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lt1"/>
                </a:solidFill>
                <a:latin typeface="思源宋体 CN" panose="02020400000000000000" pitchFamily="18" charset="-122"/>
              </a:endParaRPr>
            </a:p>
          </p:txBody>
        </p:sp>
        <p:sp>
          <p:nvSpPr>
            <p:cNvPr id="130" name="Freeform 16"/>
            <p:cNvSpPr/>
            <p:nvPr/>
          </p:nvSpPr>
          <p:spPr bwMode="auto">
            <a:xfrm>
              <a:off x="2708827" y="2506017"/>
              <a:ext cx="681879" cy="1276046"/>
            </a:xfrm>
            <a:custGeom>
              <a:avLst/>
              <a:gdLst>
                <a:gd name="T0" fmla="*/ 0 w 68"/>
                <a:gd name="T1" fmla="*/ 0 h 127"/>
                <a:gd name="T2" fmla="*/ 68 w 68"/>
                <a:gd name="T3" fmla="*/ 127 h 127"/>
                <a:gd name="T4" fmla="*/ 0 w 68"/>
                <a:gd name="T5" fmla="*/ 108 h 127"/>
                <a:gd name="T6" fmla="*/ 0 w 68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27">
                  <a:moveTo>
                    <a:pt x="0" y="0"/>
                  </a:moveTo>
                  <a:cubicBezTo>
                    <a:pt x="36" y="0"/>
                    <a:pt x="68" y="66"/>
                    <a:pt x="68" y="127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lt1"/>
                </a:solidFill>
                <a:latin typeface="思源宋体 CN" panose="02020400000000000000" pitchFamily="18" charset="-122"/>
              </a:endParaRPr>
            </a:p>
          </p:txBody>
        </p:sp>
        <p:sp>
          <p:nvSpPr>
            <p:cNvPr id="131" name="Freeform 17"/>
            <p:cNvSpPr/>
            <p:nvPr/>
          </p:nvSpPr>
          <p:spPr bwMode="auto">
            <a:xfrm>
              <a:off x="2708823" y="2937494"/>
              <a:ext cx="380550" cy="754028"/>
            </a:xfrm>
            <a:custGeom>
              <a:avLst/>
              <a:gdLst>
                <a:gd name="T0" fmla="*/ 0 w 38"/>
                <a:gd name="T1" fmla="*/ 0 h 75"/>
                <a:gd name="T2" fmla="*/ 38 w 38"/>
                <a:gd name="T3" fmla="*/ 75 h 75"/>
                <a:gd name="T4" fmla="*/ 0 w 38"/>
                <a:gd name="T5" fmla="*/ 65 h 75"/>
                <a:gd name="T6" fmla="*/ 0 w 38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75">
                  <a:moveTo>
                    <a:pt x="0" y="0"/>
                  </a:moveTo>
                  <a:cubicBezTo>
                    <a:pt x="21" y="0"/>
                    <a:pt x="38" y="40"/>
                    <a:pt x="38" y="75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lt1"/>
                </a:solidFill>
                <a:latin typeface="思源宋体 CN" panose="02020400000000000000" pitchFamily="18" charset="-122"/>
              </a:endParaRPr>
            </a:p>
          </p:txBody>
        </p:sp>
        <p:sp>
          <p:nvSpPr>
            <p:cNvPr id="132" name="Oval 6"/>
            <p:cNvSpPr>
              <a:spLocks noChangeArrowheads="1"/>
            </p:cNvSpPr>
            <p:nvPr/>
          </p:nvSpPr>
          <p:spPr bwMode="auto">
            <a:xfrm>
              <a:off x="729551" y="5558730"/>
              <a:ext cx="3927423" cy="654571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2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b="1" i="1" dirty="0">
                <a:solidFill>
                  <a:srgbClr val="000000"/>
                </a:solidFill>
                <a:latin typeface="思源宋体 CN" panose="02020400000000000000" pitchFamily="18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33" name="椭圆 132"/>
          <p:cNvSpPr/>
          <p:nvPr/>
        </p:nvSpPr>
        <p:spPr>
          <a:xfrm>
            <a:off x="6440444" y="2027998"/>
            <a:ext cx="684000" cy="684000"/>
          </a:xfrm>
          <a:prstGeom prst="ellipse">
            <a:avLst/>
          </a:prstGeom>
          <a:solidFill>
            <a:srgbClr val="2C6CFC"/>
          </a:solidFill>
          <a:ln w="44450">
            <a:solidFill>
              <a:srgbClr val="ECF0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34" name="组合 133"/>
          <p:cNvGrpSpPr/>
          <p:nvPr/>
        </p:nvGrpSpPr>
        <p:grpSpPr>
          <a:xfrm>
            <a:off x="7347376" y="2121266"/>
            <a:ext cx="3585359" cy="576000"/>
            <a:chOff x="7912153" y="5196862"/>
            <a:chExt cx="3585359" cy="576000"/>
          </a:xfrm>
        </p:grpSpPr>
        <p:sp>
          <p:nvSpPr>
            <p:cNvPr id="135" name="矩形 134"/>
            <p:cNvSpPr/>
            <p:nvPr/>
          </p:nvSpPr>
          <p:spPr>
            <a:xfrm>
              <a:off x="7912153" y="5196862"/>
              <a:ext cx="3585359" cy="576000"/>
            </a:xfrm>
            <a:prstGeom prst="rect">
              <a:avLst/>
            </a:prstGeom>
            <a:solidFill>
              <a:srgbClr val="2C6CFC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7967142" y="5258373"/>
              <a:ext cx="2031325" cy="3812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实现主数据统一管理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37" name="椭圆 136"/>
          <p:cNvSpPr/>
          <p:nvPr/>
        </p:nvSpPr>
        <p:spPr>
          <a:xfrm>
            <a:off x="6440444" y="2906532"/>
            <a:ext cx="684000" cy="684000"/>
          </a:xfrm>
          <a:prstGeom prst="ellipse">
            <a:avLst/>
          </a:prstGeom>
          <a:solidFill>
            <a:srgbClr val="2C6CFC"/>
          </a:solidFill>
          <a:ln w="44450">
            <a:solidFill>
              <a:srgbClr val="ECF0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38" name="组合 137"/>
          <p:cNvGrpSpPr/>
          <p:nvPr/>
        </p:nvGrpSpPr>
        <p:grpSpPr>
          <a:xfrm>
            <a:off x="7347376" y="2965046"/>
            <a:ext cx="3585359" cy="576000"/>
            <a:chOff x="7912153" y="5196862"/>
            <a:chExt cx="3585359" cy="576000"/>
          </a:xfrm>
        </p:grpSpPr>
        <p:sp>
          <p:nvSpPr>
            <p:cNvPr id="139" name="矩形 138"/>
            <p:cNvSpPr/>
            <p:nvPr/>
          </p:nvSpPr>
          <p:spPr>
            <a:xfrm>
              <a:off x="7912153" y="5196862"/>
              <a:ext cx="3585359" cy="576000"/>
            </a:xfrm>
            <a:prstGeom prst="rect">
              <a:avLst/>
            </a:prstGeom>
            <a:solidFill>
              <a:srgbClr val="2C6CFC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文本框 139"/>
            <p:cNvSpPr txBox="1"/>
            <p:nvPr/>
          </p:nvSpPr>
          <p:spPr>
            <a:xfrm>
              <a:off x="7973626" y="5267591"/>
              <a:ext cx="3467616" cy="3812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保障主数据唯一性、准确性和权威性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41" name="椭圆 140"/>
          <p:cNvSpPr/>
          <p:nvPr/>
        </p:nvSpPr>
        <p:spPr>
          <a:xfrm>
            <a:off x="6440444" y="5442388"/>
            <a:ext cx="684000" cy="684000"/>
          </a:xfrm>
          <a:prstGeom prst="ellipse">
            <a:avLst/>
          </a:prstGeom>
          <a:solidFill>
            <a:srgbClr val="2C6CFC"/>
          </a:solidFill>
          <a:ln w="44450">
            <a:solidFill>
              <a:srgbClr val="ECF0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42" name="组合 141"/>
          <p:cNvGrpSpPr/>
          <p:nvPr/>
        </p:nvGrpSpPr>
        <p:grpSpPr>
          <a:xfrm>
            <a:off x="7347376" y="5496388"/>
            <a:ext cx="3585359" cy="576000"/>
            <a:chOff x="7912153" y="5196862"/>
            <a:chExt cx="3585359" cy="576000"/>
          </a:xfrm>
        </p:grpSpPr>
        <p:sp>
          <p:nvSpPr>
            <p:cNvPr id="143" name="矩形 142"/>
            <p:cNvSpPr/>
            <p:nvPr/>
          </p:nvSpPr>
          <p:spPr>
            <a:xfrm>
              <a:off x="7912153" y="5196862"/>
              <a:ext cx="3585359" cy="576000"/>
            </a:xfrm>
            <a:prstGeom prst="rect">
              <a:avLst/>
            </a:prstGeom>
            <a:solidFill>
              <a:srgbClr val="2C6CFC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7973626" y="5270877"/>
              <a:ext cx="1826142" cy="3812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提高企业运营效率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45" name="图片 1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011" y="4766051"/>
            <a:ext cx="405125" cy="405125"/>
          </a:xfrm>
          <a:prstGeom prst="rect">
            <a:avLst/>
          </a:prstGeom>
        </p:spPr>
      </p:pic>
      <p:pic>
        <p:nvPicPr>
          <p:cNvPr id="146" name="图片 1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305" y="1379744"/>
            <a:ext cx="344535" cy="344535"/>
          </a:xfrm>
          <a:prstGeom prst="rect">
            <a:avLst/>
          </a:prstGeom>
        </p:spPr>
      </p:pic>
      <p:pic>
        <p:nvPicPr>
          <p:cNvPr id="147" name="图片 1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119" y="3928901"/>
            <a:ext cx="324881" cy="324881"/>
          </a:xfrm>
          <a:prstGeom prst="rect">
            <a:avLst/>
          </a:prstGeom>
        </p:spPr>
      </p:pic>
      <p:pic>
        <p:nvPicPr>
          <p:cNvPr id="148" name="图片 1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472" y="2170404"/>
            <a:ext cx="394458" cy="394458"/>
          </a:xfrm>
          <a:prstGeom prst="rect">
            <a:avLst/>
          </a:prstGeom>
        </p:spPr>
      </p:pic>
      <p:pic>
        <p:nvPicPr>
          <p:cNvPr id="149" name="图片 1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402" y="3066497"/>
            <a:ext cx="363952" cy="363952"/>
          </a:xfrm>
          <a:prstGeom prst="rect">
            <a:avLst/>
          </a:prstGeom>
        </p:spPr>
      </p:pic>
      <p:pic>
        <p:nvPicPr>
          <p:cNvPr id="150" name="图片 14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465" y="5618256"/>
            <a:ext cx="345216" cy="3452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图片 8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43" y="483206"/>
            <a:ext cx="500053" cy="4500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309370" y="67183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主数据管理平台产品优势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9" name="组合 158"/>
          <p:cNvGrpSpPr/>
          <p:nvPr/>
        </p:nvGrpSpPr>
        <p:grpSpPr>
          <a:xfrm>
            <a:off x="618565" y="1572879"/>
            <a:ext cx="8749553" cy="1968106"/>
            <a:chOff x="1003460" y="1353141"/>
            <a:chExt cx="9861159" cy="2218148"/>
          </a:xfrm>
        </p:grpSpPr>
        <p:grpSp>
          <p:nvGrpSpPr>
            <p:cNvPr id="160" name="Group 35"/>
            <p:cNvGrpSpPr/>
            <p:nvPr/>
          </p:nvGrpSpPr>
          <p:grpSpPr>
            <a:xfrm>
              <a:off x="1003460" y="1353141"/>
              <a:ext cx="9861159" cy="1637707"/>
              <a:chOff x="1163638" y="2180195"/>
              <a:chExt cx="9864726" cy="1638300"/>
            </a:xfrm>
            <a:gradFill>
              <a:gsLst>
                <a:gs pos="0">
                  <a:srgbClr val="EA5B14"/>
                </a:gs>
                <a:gs pos="100000">
                  <a:srgbClr val="F49F27"/>
                </a:gs>
              </a:gsLst>
              <a:lin ang="0" scaled="0"/>
            </a:gradFill>
          </p:grpSpPr>
          <p:sp>
            <p:nvSpPr>
              <p:cNvPr id="165" name="Freeform 5"/>
              <p:cNvSpPr/>
              <p:nvPr/>
            </p:nvSpPr>
            <p:spPr bwMode="auto">
              <a:xfrm>
                <a:off x="2643188" y="2180195"/>
                <a:ext cx="2057400" cy="712788"/>
              </a:xfrm>
              <a:custGeom>
                <a:avLst/>
                <a:gdLst>
                  <a:gd name="T0" fmla="*/ 542 w 548"/>
                  <a:gd name="T1" fmla="*/ 171 h 189"/>
                  <a:gd name="T2" fmla="*/ 548 w 548"/>
                  <a:gd name="T3" fmla="*/ 149 h 189"/>
                  <a:gd name="T4" fmla="*/ 449 w 548"/>
                  <a:gd name="T5" fmla="*/ 83 h 189"/>
                  <a:gd name="T6" fmla="*/ 273 w 548"/>
                  <a:gd name="T7" fmla="*/ 0 h 189"/>
                  <a:gd name="T8" fmla="*/ 98 w 548"/>
                  <a:gd name="T9" fmla="*/ 83 h 189"/>
                  <a:gd name="T10" fmla="*/ 0 w 548"/>
                  <a:gd name="T11" fmla="*/ 148 h 189"/>
                  <a:gd name="T12" fmla="*/ 7 w 548"/>
                  <a:gd name="T13" fmla="*/ 176 h 189"/>
                  <a:gd name="T14" fmla="*/ 6 w 548"/>
                  <a:gd name="T15" fmla="*/ 188 h 189"/>
                  <a:gd name="T16" fmla="*/ 125 w 548"/>
                  <a:gd name="T17" fmla="*/ 112 h 189"/>
                  <a:gd name="T18" fmla="*/ 273 w 548"/>
                  <a:gd name="T19" fmla="*/ 40 h 189"/>
                  <a:gd name="T20" fmla="*/ 421 w 548"/>
                  <a:gd name="T21" fmla="*/ 112 h 189"/>
                  <a:gd name="T22" fmla="*/ 543 w 548"/>
                  <a:gd name="T23" fmla="*/ 189 h 189"/>
                  <a:gd name="T24" fmla="*/ 542 w 548"/>
                  <a:gd name="T25" fmla="*/ 17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8" h="189">
                    <a:moveTo>
                      <a:pt x="542" y="171"/>
                    </a:moveTo>
                    <a:cubicBezTo>
                      <a:pt x="542" y="163"/>
                      <a:pt x="545" y="156"/>
                      <a:pt x="548" y="149"/>
                    </a:cubicBezTo>
                    <a:cubicBezTo>
                      <a:pt x="506" y="138"/>
                      <a:pt x="479" y="112"/>
                      <a:pt x="449" y="83"/>
                    </a:cubicBezTo>
                    <a:cubicBezTo>
                      <a:pt x="408" y="44"/>
                      <a:pt x="362" y="0"/>
                      <a:pt x="273" y="0"/>
                    </a:cubicBezTo>
                    <a:cubicBezTo>
                      <a:pt x="184" y="0"/>
                      <a:pt x="138" y="44"/>
                      <a:pt x="98" y="83"/>
                    </a:cubicBezTo>
                    <a:cubicBezTo>
                      <a:pt x="68" y="111"/>
                      <a:pt x="41" y="137"/>
                      <a:pt x="0" y="148"/>
                    </a:cubicBezTo>
                    <a:cubicBezTo>
                      <a:pt x="5" y="157"/>
                      <a:pt x="7" y="166"/>
                      <a:pt x="7" y="176"/>
                    </a:cubicBezTo>
                    <a:cubicBezTo>
                      <a:pt x="7" y="180"/>
                      <a:pt x="7" y="184"/>
                      <a:pt x="6" y="188"/>
                    </a:cubicBezTo>
                    <a:cubicBezTo>
                      <a:pt x="60" y="174"/>
                      <a:pt x="94" y="142"/>
                      <a:pt x="125" y="112"/>
                    </a:cubicBezTo>
                    <a:cubicBezTo>
                      <a:pt x="165" y="73"/>
                      <a:pt x="200" y="40"/>
                      <a:pt x="273" y="40"/>
                    </a:cubicBezTo>
                    <a:cubicBezTo>
                      <a:pt x="346" y="40"/>
                      <a:pt x="381" y="73"/>
                      <a:pt x="421" y="112"/>
                    </a:cubicBezTo>
                    <a:cubicBezTo>
                      <a:pt x="452" y="142"/>
                      <a:pt x="487" y="176"/>
                      <a:pt x="543" y="189"/>
                    </a:cubicBezTo>
                    <a:cubicBezTo>
                      <a:pt x="542" y="183"/>
                      <a:pt x="541" y="177"/>
                      <a:pt x="542" y="17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66" name="Freeform 6"/>
              <p:cNvSpPr/>
              <p:nvPr/>
            </p:nvSpPr>
            <p:spPr bwMode="auto">
              <a:xfrm>
                <a:off x="7470776" y="2180195"/>
                <a:ext cx="2055813" cy="719138"/>
              </a:xfrm>
              <a:custGeom>
                <a:avLst/>
                <a:gdLst>
                  <a:gd name="T0" fmla="*/ 540 w 548"/>
                  <a:gd name="T1" fmla="*/ 171 h 191"/>
                  <a:gd name="T2" fmla="*/ 548 w 548"/>
                  <a:gd name="T3" fmla="*/ 147 h 191"/>
                  <a:gd name="T4" fmla="*/ 456 w 548"/>
                  <a:gd name="T5" fmla="*/ 83 h 191"/>
                  <a:gd name="T6" fmla="*/ 281 w 548"/>
                  <a:gd name="T7" fmla="*/ 0 h 191"/>
                  <a:gd name="T8" fmla="*/ 105 w 548"/>
                  <a:gd name="T9" fmla="*/ 83 h 191"/>
                  <a:gd name="T10" fmla="*/ 0 w 548"/>
                  <a:gd name="T11" fmla="*/ 151 h 191"/>
                  <a:gd name="T12" fmla="*/ 6 w 548"/>
                  <a:gd name="T13" fmla="*/ 176 h 191"/>
                  <a:gd name="T14" fmla="*/ 4 w 548"/>
                  <a:gd name="T15" fmla="*/ 191 h 191"/>
                  <a:gd name="T16" fmla="*/ 133 w 548"/>
                  <a:gd name="T17" fmla="*/ 112 h 191"/>
                  <a:gd name="T18" fmla="*/ 281 w 548"/>
                  <a:gd name="T19" fmla="*/ 40 h 191"/>
                  <a:gd name="T20" fmla="*/ 429 w 548"/>
                  <a:gd name="T21" fmla="*/ 112 h 191"/>
                  <a:gd name="T22" fmla="*/ 541 w 548"/>
                  <a:gd name="T23" fmla="*/ 186 h 191"/>
                  <a:gd name="T24" fmla="*/ 540 w 548"/>
                  <a:gd name="T25" fmla="*/ 17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8" h="191">
                    <a:moveTo>
                      <a:pt x="540" y="171"/>
                    </a:moveTo>
                    <a:cubicBezTo>
                      <a:pt x="541" y="162"/>
                      <a:pt x="544" y="154"/>
                      <a:pt x="548" y="147"/>
                    </a:cubicBezTo>
                    <a:cubicBezTo>
                      <a:pt x="510" y="135"/>
                      <a:pt x="485" y="110"/>
                      <a:pt x="456" y="83"/>
                    </a:cubicBezTo>
                    <a:cubicBezTo>
                      <a:pt x="416" y="44"/>
                      <a:pt x="370" y="0"/>
                      <a:pt x="281" y="0"/>
                    </a:cubicBezTo>
                    <a:cubicBezTo>
                      <a:pt x="192" y="0"/>
                      <a:pt x="146" y="44"/>
                      <a:pt x="105" y="83"/>
                    </a:cubicBezTo>
                    <a:cubicBezTo>
                      <a:pt x="74" y="113"/>
                      <a:pt x="46" y="140"/>
                      <a:pt x="0" y="151"/>
                    </a:cubicBezTo>
                    <a:cubicBezTo>
                      <a:pt x="4" y="158"/>
                      <a:pt x="6" y="167"/>
                      <a:pt x="6" y="176"/>
                    </a:cubicBezTo>
                    <a:cubicBezTo>
                      <a:pt x="6" y="181"/>
                      <a:pt x="5" y="186"/>
                      <a:pt x="4" y="191"/>
                    </a:cubicBezTo>
                    <a:cubicBezTo>
                      <a:pt x="64" y="178"/>
                      <a:pt x="100" y="143"/>
                      <a:pt x="133" y="112"/>
                    </a:cubicBezTo>
                    <a:cubicBezTo>
                      <a:pt x="173" y="73"/>
                      <a:pt x="208" y="40"/>
                      <a:pt x="281" y="40"/>
                    </a:cubicBezTo>
                    <a:cubicBezTo>
                      <a:pt x="354" y="40"/>
                      <a:pt x="388" y="73"/>
                      <a:pt x="429" y="112"/>
                    </a:cubicBezTo>
                    <a:cubicBezTo>
                      <a:pt x="458" y="140"/>
                      <a:pt x="491" y="172"/>
                      <a:pt x="541" y="186"/>
                    </a:cubicBezTo>
                    <a:cubicBezTo>
                      <a:pt x="540" y="181"/>
                      <a:pt x="540" y="176"/>
                      <a:pt x="540" y="17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67" name="Freeform 7"/>
              <p:cNvSpPr/>
              <p:nvPr/>
            </p:nvSpPr>
            <p:spPr bwMode="auto">
              <a:xfrm>
                <a:off x="9921876" y="2180195"/>
                <a:ext cx="1106488" cy="712788"/>
              </a:xfrm>
              <a:custGeom>
                <a:avLst/>
                <a:gdLst>
                  <a:gd name="T0" fmla="*/ 275 w 295"/>
                  <a:gd name="T1" fmla="*/ 0 h 189"/>
                  <a:gd name="T2" fmla="*/ 99 w 295"/>
                  <a:gd name="T3" fmla="*/ 83 h 189"/>
                  <a:gd name="T4" fmla="*/ 0 w 295"/>
                  <a:gd name="T5" fmla="*/ 149 h 189"/>
                  <a:gd name="T6" fmla="*/ 6 w 295"/>
                  <a:gd name="T7" fmla="*/ 176 h 189"/>
                  <a:gd name="T8" fmla="*/ 5 w 295"/>
                  <a:gd name="T9" fmla="*/ 189 h 189"/>
                  <a:gd name="T10" fmla="*/ 127 w 295"/>
                  <a:gd name="T11" fmla="*/ 112 h 189"/>
                  <a:gd name="T12" fmla="*/ 275 w 295"/>
                  <a:gd name="T13" fmla="*/ 40 h 189"/>
                  <a:gd name="T14" fmla="*/ 295 w 295"/>
                  <a:gd name="T15" fmla="*/ 20 h 189"/>
                  <a:gd name="T16" fmla="*/ 275 w 295"/>
                  <a:gd name="T17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5" h="189">
                    <a:moveTo>
                      <a:pt x="275" y="0"/>
                    </a:moveTo>
                    <a:cubicBezTo>
                      <a:pt x="186" y="0"/>
                      <a:pt x="140" y="44"/>
                      <a:pt x="99" y="83"/>
                    </a:cubicBezTo>
                    <a:cubicBezTo>
                      <a:pt x="69" y="112"/>
                      <a:pt x="42" y="138"/>
                      <a:pt x="0" y="149"/>
                    </a:cubicBezTo>
                    <a:cubicBezTo>
                      <a:pt x="4" y="157"/>
                      <a:pt x="6" y="166"/>
                      <a:pt x="6" y="176"/>
                    </a:cubicBezTo>
                    <a:cubicBezTo>
                      <a:pt x="6" y="181"/>
                      <a:pt x="6" y="185"/>
                      <a:pt x="5" y="189"/>
                    </a:cubicBezTo>
                    <a:cubicBezTo>
                      <a:pt x="60" y="176"/>
                      <a:pt x="95" y="142"/>
                      <a:pt x="127" y="112"/>
                    </a:cubicBezTo>
                    <a:cubicBezTo>
                      <a:pt x="167" y="73"/>
                      <a:pt x="202" y="40"/>
                      <a:pt x="275" y="40"/>
                    </a:cubicBezTo>
                    <a:cubicBezTo>
                      <a:pt x="286" y="40"/>
                      <a:pt x="295" y="31"/>
                      <a:pt x="295" y="20"/>
                    </a:cubicBezTo>
                    <a:cubicBezTo>
                      <a:pt x="295" y="9"/>
                      <a:pt x="286" y="0"/>
                      <a:pt x="27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68" name="Freeform 8"/>
              <p:cNvSpPr/>
              <p:nvPr/>
            </p:nvSpPr>
            <p:spPr bwMode="auto">
              <a:xfrm>
                <a:off x="5094288" y="2180195"/>
                <a:ext cx="1985963" cy="701675"/>
              </a:xfrm>
              <a:custGeom>
                <a:avLst/>
                <a:gdLst>
                  <a:gd name="T0" fmla="*/ 520 w 529"/>
                  <a:gd name="T1" fmla="*/ 171 h 186"/>
                  <a:gd name="T2" fmla="*/ 529 w 529"/>
                  <a:gd name="T3" fmla="*/ 145 h 186"/>
                  <a:gd name="T4" fmla="*/ 442 w 529"/>
                  <a:gd name="T5" fmla="*/ 83 h 186"/>
                  <a:gd name="T6" fmla="*/ 267 w 529"/>
                  <a:gd name="T7" fmla="*/ 0 h 186"/>
                  <a:gd name="T8" fmla="*/ 91 w 529"/>
                  <a:gd name="T9" fmla="*/ 83 h 186"/>
                  <a:gd name="T10" fmla="*/ 0 w 529"/>
                  <a:gd name="T11" fmla="*/ 147 h 186"/>
                  <a:gd name="T12" fmla="*/ 8 w 529"/>
                  <a:gd name="T13" fmla="*/ 176 h 186"/>
                  <a:gd name="T14" fmla="*/ 7 w 529"/>
                  <a:gd name="T15" fmla="*/ 186 h 186"/>
                  <a:gd name="T16" fmla="*/ 119 w 529"/>
                  <a:gd name="T17" fmla="*/ 112 h 186"/>
                  <a:gd name="T18" fmla="*/ 267 w 529"/>
                  <a:gd name="T19" fmla="*/ 40 h 186"/>
                  <a:gd name="T20" fmla="*/ 415 w 529"/>
                  <a:gd name="T21" fmla="*/ 112 h 186"/>
                  <a:gd name="T22" fmla="*/ 520 w 529"/>
                  <a:gd name="T23" fmla="*/ 184 h 186"/>
                  <a:gd name="T24" fmla="*/ 520 w 529"/>
                  <a:gd name="T25" fmla="*/ 17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9" h="186">
                    <a:moveTo>
                      <a:pt x="520" y="171"/>
                    </a:moveTo>
                    <a:cubicBezTo>
                      <a:pt x="521" y="162"/>
                      <a:pt x="524" y="153"/>
                      <a:pt x="529" y="145"/>
                    </a:cubicBezTo>
                    <a:cubicBezTo>
                      <a:pt x="494" y="132"/>
                      <a:pt x="469" y="109"/>
                      <a:pt x="442" y="83"/>
                    </a:cubicBezTo>
                    <a:cubicBezTo>
                      <a:pt x="402" y="44"/>
                      <a:pt x="356" y="0"/>
                      <a:pt x="267" y="0"/>
                    </a:cubicBezTo>
                    <a:cubicBezTo>
                      <a:pt x="178" y="0"/>
                      <a:pt x="132" y="44"/>
                      <a:pt x="91" y="83"/>
                    </a:cubicBezTo>
                    <a:cubicBezTo>
                      <a:pt x="63" y="110"/>
                      <a:pt x="38" y="135"/>
                      <a:pt x="0" y="147"/>
                    </a:cubicBezTo>
                    <a:cubicBezTo>
                      <a:pt x="5" y="155"/>
                      <a:pt x="8" y="165"/>
                      <a:pt x="8" y="176"/>
                    </a:cubicBezTo>
                    <a:cubicBezTo>
                      <a:pt x="8" y="180"/>
                      <a:pt x="7" y="183"/>
                      <a:pt x="7" y="186"/>
                    </a:cubicBezTo>
                    <a:cubicBezTo>
                      <a:pt x="57" y="172"/>
                      <a:pt x="89" y="140"/>
                      <a:pt x="119" y="112"/>
                    </a:cubicBezTo>
                    <a:cubicBezTo>
                      <a:pt x="159" y="73"/>
                      <a:pt x="194" y="40"/>
                      <a:pt x="267" y="40"/>
                    </a:cubicBezTo>
                    <a:cubicBezTo>
                      <a:pt x="340" y="40"/>
                      <a:pt x="374" y="73"/>
                      <a:pt x="415" y="112"/>
                    </a:cubicBezTo>
                    <a:cubicBezTo>
                      <a:pt x="443" y="139"/>
                      <a:pt x="474" y="169"/>
                      <a:pt x="520" y="184"/>
                    </a:cubicBezTo>
                    <a:cubicBezTo>
                      <a:pt x="520" y="180"/>
                      <a:pt x="520" y="176"/>
                      <a:pt x="520" y="17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69" name="Freeform 9"/>
              <p:cNvSpPr/>
              <p:nvPr/>
            </p:nvSpPr>
            <p:spPr bwMode="auto">
              <a:xfrm>
                <a:off x="1163638" y="2180195"/>
                <a:ext cx="1085850" cy="704850"/>
              </a:xfrm>
              <a:custGeom>
                <a:avLst/>
                <a:gdLst>
                  <a:gd name="T0" fmla="*/ 282 w 289"/>
                  <a:gd name="T1" fmla="*/ 171 h 187"/>
                  <a:gd name="T2" fmla="*/ 289 w 289"/>
                  <a:gd name="T3" fmla="*/ 147 h 187"/>
                  <a:gd name="T4" fmla="*/ 196 w 289"/>
                  <a:gd name="T5" fmla="*/ 83 h 187"/>
                  <a:gd name="T6" fmla="*/ 20 w 289"/>
                  <a:gd name="T7" fmla="*/ 0 h 187"/>
                  <a:gd name="T8" fmla="*/ 0 w 289"/>
                  <a:gd name="T9" fmla="*/ 20 h 187"/>
                  <a:gd name="T10" fmla="*/ 20 w 289"/>
                  <a:gd name="T11" fmla="*/ 40 h 187"/>
                  <a:gd name="T12" fmla="*/ 168 w 289"/>
                  <a:gd name="T13" fmla="*/ 112 h 187"/>
                  <a:gd name="T14" fmla="*/ 283 w 289"/>
                  <a:gd name="T15" fmla="*/ 187 h 187"/>
                  <a:gd name="T16" fmla="*/ 282 w 289"/>
                  <a:gd name="T17" fmla="*/ 17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187">
                    <a:moveTo>
                      <a:pt x="282" y="171"/>
                    </a:moveTo>
                    <a:cubicBezTo>
                      <a:pt x="283" y="163"/>
                      <a:pt x="286" y="155"/>
                      <a:pt x="289" y="147"/>
                    </a:cubicBezTo>
                    <a:cubicBezTo>
                      <a:pt x="251" y="135"/>
                      <a:pt x="225" y="111"/>
                      <a:pt x="196" y="83"/>
                    </a:cubicBezTo>
                    <a:cubicBezTo>
                      <a:pt x="155" y="44"/>
                      <a:pt x="109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93" y="40"/>
                      <a:pt x="128" y="73"/>
                      <a:pt x="168" y="112"/>
                    </a:cubicBezTo>
                    <a:cubicBezTo>
                      <a:pt x="198" y="141"/>
                      <a:pt x="232" y="173"/>
                      <a:pt x="283" y="187"/>
                    </a:cubicBezTo>
                    <a:cubicBezTo>
                      <a:pt x="282" y="182"/>
                      <a:pt x="282" y="177"/>
                      <a:pt x="282" y="17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70" name="Freeform 12"/>
              <p:cNvSpPr/>
              <p:nvPr/>
            </p:nvSpPr>
            <p:spPr bwMode="auto">
              <a:xfrm>
                <a:off x="2360613" y="2756458"/>
                <a:ext cx="173038" cy="173038"/>
              </a:xfrm>
              <a:custGeom>
                <a:avLst/>
                <a:gdLst>
                  <a:gd name="T0" fmla="*/ 23 w 46"/>
                  <a:gd name="T1" fmla="*/ 46 h 46"/>
                  <a:gd name="T2" fmla="*/ 23 w 46"/>
                  <a:gd name="T3" fmla="*/ 46 h 46"/>
                  <a:gd name="T4" fmla="*/ 0 w 46"/>
                  <a:gd name="T5" fmla="*/ 23 h 46"/>
                  <a:gd name="T6" fmla="*/ 0 w 46"/>
                  <a:gd name="T7" fmla="*/ 23 h 46"/>
                  <a:gd name="T8" fmla="*/ 23 w 46"/>
                  <a:gd name="T9" fmla="*/ 0 h 46"/>
                  <a:gd name="T10" fmla="*/ 23 w 46"/>
                  <a:gd name="T11" fmla="*/ 0 h 46"/>
                  <a:gd name="T12" fmla="*/ 46 w 46"/>
                  <a:gd name="T13" fmla="*/ 23 h 46"/>
                  <a:gd name="T14" fmla="*/ 46 w 46"/>
                  <a:gd name="T15" fmla="*/ 23 h 46"/>
                  <a:gd name="T16" fmla="*/ 23 w 46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6">
                    <a:moveTo>
                      <a:pt x="23" y="46"/>
                    </a:moveTo>
                    <a:cubicBezTo>
                      <a:pt x="23" y="46"/>
                      <a:pt x="23" y="46"/>
                      <a:pt x="23" y="46"/>
                    </a:cubicBezTo>
                    <a:cubicBezTo>
                      <a:pt x="10" y="46"/>
                      <a:pt x="0" y="3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6" y="10"/>
                      <a:pt x="46" y="23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36"/>
                      <a:pt x="35" y="46"/>
                      <a:pt x="23" y="46"/>
                    </a:cubicBezTo>
                    <a:close/>
                  </a:path>
                </a:pathLst>
              </a:custGeom>
              <a:solidFill>
                <a:srgbClr val="006EEC"/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71" name="Freeform 13"/>
              <p:cNvSpPr>
                <a:spLocks noEditPoints="1"/>
              </p:cNvSpPr>
              <p:nvPr/>
            </p:nvSpPr>
            <p:spPr bwMode="auto">
              <a:xfrm>
                <a:off x="2241551" y="2643745"/>
                <a:ext cx="404813" cy="1174750"/>
              </a:xfrm>
              <a:custGeom>
                <a:avLst/>
                <a:gdLst>
                  <a:gd name="T0" fmla="*/ 45 w 108"/>
                  <a:gd name="T1" fmla="*/ 312 h 312"/>
                  <a:gd name="T2" fmla="*/ 45 w 108"/>
                  <a:gd name="T3" fmla="*/ 147 h 312"/>
                  <a:gd name="T4" fmla="*/ 20 w 108"/>
                  <a:gd name="T5" fmla="*/ 94 h 312"/>
                  <a:gd name="T6" fmla="*/ 1 w 108"/>
                  <a:gd name="T7" fmla="*/ 49 h 312"/>
                  <a:gd name="T8" fmla="*/ 49 w 108"/>
                  <a:gd name="T9" fmla="*/ 0 h 312"/>
                  <a:gd name="T10" fmla="*/ 55 w 108"/>
                  <a:gd name="T11" fmla="*/ 0 h 312"/>
                  <a:gd name="T12" fmla="*/ 108 w 108"/>
                  <a:gd name="T13" fmla="*/ 53 h 312"/>
                  <a:gd name="T14" fmla="*/ 89 w 108"/>
                  <a:gd name="T15" fmla="*/ 95 h 312"/>
                  <a:gd name="T16" fmla="*/ 64 w 108"/>
                  <a:gd name="T17" fmla="*/ 147 h 312"/>
                  <a:gd name="T18" fmla="*/ 64 w 108"/>
                  <a:gd name="T19" fmla="*/ 312 h 312"/>
                  <a:gd name="T20" fmla="*/ 45 w 108"/>
                  <a:gd name="T21" fmla="*/ 312 h 312"/>
                  <a:gd name="T22" fmla="*/ 55 w 108"/>
                  <a:gd name="T23" fmla="*/ 19 h 312"/>
                  <a:gd name="T24" fmla="*/ 20 w 108"/>
                  <a:gd name="T25" fmla="*/ 53 h 312"/>
                  <a:gd name="T26" fmla="*/ 55 w 108"/>
                  <a:gd name="T27" fmla="*/ 88 h 312"/>
                  <a:gd name="T28" fmla="*/ 89 w 108"/>
                  <a:gd name="T29" fmla="*/ 53 h 312"/>
                  <a:gd name="T30" fmla="*/ 55 w 108"/>
                  <a:gd name="T31" fmla="*/ 1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12">
                    <a:moveTo>
                      <a:pt x="45" y="312"/>
                    </a:moveTo>
                    <a:cubicBezTo>
                      <a:pt x="45" y="147"/>
                      <a:pt x="45" y="147"/>
                      <a:pt x="45" y="147"/>
                    </a:cubicBezTo>
                    <a:cubicBezTo>
                      <a:pt x="45" y="127"/>
                      <a:pt x="36" y="108"/>
                      <a:pt x="20" y="94"/>
                    </a:cubicBezTo>
                    <a:cubicBezTo>
                      <a:pt x="7" y="83"/>
                      <a:pt x="0" y="66"/>
                      <a:pt x="1" y="49"/>
                    </a:cubicBezTo>
                    <a:cubicBezTo>
                      <a:pt x="3" y="23"/>
                      <a:pt x="23" y="3"/>
                      <a:pt x="49" y="0"/>
                    </a:cubicBezTo>
                    <a:cubicBezTo>
                      <a:pt x="51" y="0"/>
                      <a:pt x="53" y="0"/>
                      <a:pt x="55" y="0"/>
                    </a:cubicBezTo>
                    <a:cubicBezTo>
                      <a:pt x="84" y="0"/>
                      <a:pt x="108" y="24"/>
                      <a:pt x="108" y="53"/>
                    </a:cubicBezTo>
                    <a:cubicBezTo>
                      <a:pt x="108" y="69"/>
                      <a:pt x="101" y="84"/>
                      <a:pt x="89" y="95"/>
                    </a:cubicBezTo>
                    <a:cubicBezTo>
                      <a:pt x="73" y="107"/>
                      <a:pt x="64" y="126"/>
                      <a:pt x="64" y="147"/>
                    </a:cubicBezTo>
                    <a:cubicBezTo>
                      <a:pt x="64" y="312"/>
                      <a:pt x="64" y="312"/>
                      <a:pt x="64" y="312"/>
                    </a:cubicBezTo>
                    <a:lnTo>
                      <a:pt x="45" y="312"/>
                    </a:lnTo>
                    <a:close/>
                    <a:moveTo>
                      <a:pt x="55" y="19"/>
                    </a:moveTo>
                    <a:cubicBezTo>
                      <a:pt x="36" y="19"/>
                      <a:pt x="20" y="34"/>
                      <a:pt x="20" y="53"/>
                    </a:cubicBezTo>
                    <a:cubicBezTo>
                      <a:pt x="20" y="72"/>
                      <a:pt x="36" y="88"/>
                      <a:pt x="55" y="88"/>
                    </a:cubicBezTo>
                    <a:cubicBezTo>
                      <a:pt x="74" y="88"/>
                      <a:pt x="89" y="72"/>
                      <a:pt x="89" y="53"/>
                    </a:cubicBezTo>
                    <a:cubicBezTo>
                      <a:pt x="89" y="34"/>
                      <a:pt x="74" y="19"/>
                      <a:pt x="55" y="19"/>
                    </a:cubicBezTo>
                    <a:close/>
                  </a:path>
                </a:pathLst>
              </a:custGeom>
              <a:solidFill>
                <a:srgbClr val="006EEC"/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72" name="Freeform 12"/>
              <p:cNvSpPr/>
              <p:nvPr/>
            </p:nvSpPr>
            <p:spPr bwMode="auto">
              <a:xfrm>
                <a:off x="4810919" y="2756458"/>
                <a:ext cx="173038" cy="173038"/>
              </a:xfrm>
              <a:custGeom>
                <a:avLst/>
                <a:gdLst>
                  <a:gd name="T0" fmla="*/ 23 w 46"/>
                  <a:gd name="T1" fmla="*/ 46 h 46"/>
                  <a:gd name="T2" fmla="*/ 23 w 46"/>
                  <a:gd name="T3" fmla="*/ 46 h 46"/>
                  <a:gd name="T4" fmla="*/ 0 w 46"/>
                  <a:gd name="T5" fmla="*/ 23 h 46"/>
                  <a:gd name="T6" fmla="*/ 0 w 46"/>
                  <a:gd name="T7" fmla="*/ 23 h 46"/>
                  <a:gd name="T8" fmla="*/ 23 w 46"/>
                  <a:gd name="T9" fmla="*/ 0 h 46"/>
                  <a:gd name="T10" fmla="*/ 23 w 46"/>
                  <a:gd name="T11" fmla="*/ 0 h 46"/>
                  <a:gd name="T12" fmla="*/ 46 w 46"/>
                  <a:gd name="T13" fmla="*/ 23 h 46"/>
                  <a:gd name="T14" fmla="*/ 46 w 46"/>
                  <a:gd name="T15" fmla="*/ 23 h 46"/>
                  <a:gd name="T16" fmla="*/ 23 w 46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6">
                    <a:moveTo>
                      <a:pt x="23" y="46"/>
                    </a:moveTo>
                    <a:cubicBezTo>
                      <a:pt x="23" y="46"/>
                      <a:pt x="23" y="46"/>
                      <a:pt x="23" y="46"/>
                    </a:cubicBezTo>
                    <a:cubicBezTo>
                      <a:pt x="10" y="46"/>
                      <a:pt x="0" y="3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6" y="10"/>
                      <a:pt x="46" y="23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36"/>
                      <a:pt x="35" y="46"/>
                      <a:pt x="23" y="46"/>
                    </a:cubicBezTo>
                    <a:close/>
                  </a:path>
                </a:pathLst>
              </a:custGeom>
              <a:solidFill>
                <a:srgbClr val="51B3FF"/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73" name="Freeform 13"/>
              <p:cNvSpPr>
                <a:spLocks noEditPoints="1"/>
              </p:cNvSpPr>
              <p:nvPr/>
            </p:nvSpPr>
            <p:spPr bwMode="auto">
              <a:xfrm>
                <a:off x="4691857" y="2643745"/>
                <a:ext cx="404813" cy="1174750"/>
              </a:xfrm>
              <a:custGeom>
                <a:avLst/>
                <a:gdLst>
                  <a:gd name="T0" fmla="*/ 45 w 108"/>
                  <a:gd name="T1" fmla="*/ 312 h 312"/>
                  <a:gd name="T2" fmla="*/ 45 w 108"/>
                  <a:gd name="T3" fmla="*/ 147 h 312"/>
                  <a:gd name="T4" fmla="*/ 20 w 108"/>
                  <a:gd name="T5" fmla="*/ 94 h 312"/>
                  <a:gd name="T6" fmla="*/ 1 w 108"/>
                  <a:gd name="T7" fmla="*/ 49 h 312"/>
                  <a:gd name="T8" fmla="*/ 49 w 108"/>
                  <a:gd name="T9" fmla="*/ 0 h 312"/>
                  <a:gd name="T10" fmla="*/ 55 w 108"/>
                  <a:gd name="T11" fmla="*/ 0 h 312"/>
                  <a:gd name="T12" fmla="*/ 108 w 108"/>
                  <a:gd name="T13" fmla="*/ 53 h 312"/>
                  <a:gd name="T14" fmla="*/ 89 w 108"/>
                  <a:gd name="T15" fmla="*/ 95 h 312"/>
                  <a:gd name="T16" fmla="*/ 64 w 108"/>
                  <a:gd name="T17" fmla="*/ 147 h 312"/>
                  <a:gd name="T18" fmla="*/ 64 w 108"/>
                  <a:gd name="T19" fmla="*/ 312 h 312"/>
                  <a:gd name="T20" fmla="*/ 45 w 108"/>
                  <a:gd name="T21" fmla="*/ 312 h 312"/>
                  <a:gd name="T22" fmla="*/ 55 w 108"/>
                  <a:gd name="T23" fmla="*/ 19 h 312"/>
                  <a:gd name="T24" fmla="*/ 20 w 108"/>
                  <a:gd name="T25" fmla="*/ 53 h 312"/>
                  <a:gd name="T26" fmla="*/ 55 w 108"/>
                  <a:gd name="T27" fmla="*/ 88 h 312"/>
                  <a:gd name="T28" fmla="*/ 89 w 108"/>
                  <a:gd name="T29" fmla="*/ 53 h 312"/>
                  <a:gd name="T30" fmla="*/ 55 w 108"/>
                  <a:gd name="T31" fmla="*/ 1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12">
                    <a:moveTo>
                      <a:pt x="45" y="312"/>
                    </a:moveTo>
                    <a:cubicBezTo>
                      <a:pt x="45" y="147"/>
                      <a:pt x="45" y="147"/>
                      <a:pt x="45" y="147"/>
                    </a:cubicBezTo>
                    <a:cubicBezTo>
                      <a:pt x="45" y="127"/>
                      <a:pt x="36" y="108"/>
                      <a:pt x="20" y="94"/>
                    </a:cubicBezTo>
                    <a:cubicBezTo>
                      <a:pt x="7" y="83"/>
                      <a:pt x="0" y="66"/>
                      <a:pt x="1" y="49"/>
                    </a:cubicBezTo>
                    <a:cubicBezTo>
                      <a:pt x="3" y="23"/>
                      <a:pt x="23" y="3"/>
                      <a:pt x="49" y="0"/>
                    </a:cubicBezTo>
                    <a:cubicBezTo>
                      <a:pt x="51" y="0"/>
                      <a:pt x="53" y="0"/>
                      <a:pt x="55" y="0"/>
                    </a:cubicBezTo>
                    <a:cubicBezTo>
                      <a:pt x="84" y="0"/>
                      <a:pt x="108" y="24"/>
                      <a:pt x="108" y="53"/>
                    </a:cubicBezTo>
                    <a:cubicBezTo>
                      <a:pt x="108" y="69"/>
                      <a:pt x="101" y="84"/>
                      <a:pt x="89" y="95"/>
                    </a:cubicBezTo>
                    <a:cubicBezTo>
                      <a:pt x="73" y="107"/>
                      <a:pt x="64" y="126"/>
                      <a:pt x="64" y="147"/>
                    </a:cubicBezTo>
                    <a:cubicBezTo>
                      <a:pt x="64" y="312"/>
                      <a:pt x="64" y="312"/>
                      <a:pt x="64" y="312"/>
                    </a:cubicBezTo>
                    <a:lnTo>
                      <a:pt x="45" y="312"/>
                    </a:lnTo>
                    <a:close/>
                    <a:moveTo>
                      <a:pt x="55" y="19"/>
                    </a:moveTo>
                    <a:cubicBezTo>
                      <a:pt x="36" y="19"/>
                      <a:pt x="20" y="34"/>
                      <a:pt x="20" y="53"/>
                    </a:cubicBezTo>
                    <a:cubicBezTo>
                      <a:pt x="20" y="72"/>
                      <a:pt x="36" y="88"/>
                      <a:pt x="55" y="88"/>
                    </a:cubicBezTo>
                    <a:cubicBezTo>
                      <a:pt x="74" y="88"/>
                      <a:pt x="89" y="72"/>
                      <a:pt x="89" y="53"/>
                    </a:cubicBezTo>
                    <a:cubicBezTo>
                      <a:pt x="89" y="34"/>
                      <a:pt x="74" y="19"/>
                      <a:pt x="55" y="19"/>
                    </a:cubicBezTo>
                    <a:close/>
                  </a:path>
                </a:pathLst>
              </a:custGeom>
              <a:solidFill>
                <a:srgbClr val="51B3FF"/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74" name="Freeform 12"/>
              <p:cNvSpPr/>
              <p:nvPr/>
            </p:nvSpPr>
            <p:spPr bwMode="auto">
              <a:xfrm>
                <a:off x="7185025" y="2756458"/>
                <a:ext cx="173038" cy="173038"/>
              </a:xfrm>
              <a:custGeom>
                <a:avLst/>
                <a:gdLst>
                  <a:gd name="T0" fmla="*/ 23 w 46"/>
                  <a:gd name="T1" fmla="*/ 46 h 46"/>
                  <a:gd name="T2" fmla="*/ 23 w 46"/>
                  <a:gd name="T3" fmla="*/ 46 h 46"/>
                  <a:gd name="T4" fmla="*/ 0 w 46"/>
                  <a:gd name="T5" fmla="*/ 23 h 46"/>
                  <a:gd name="T6" fmla="*/ 0 w 46"/>
                  <a:gd name="T7" fmla="*/ 23 h 46"/>
                  <a:gd name="T8" fmla="*/ 23 w 46"/>
                  <a:gd name="T9" fmla="*/ 0 h 46"/>
                  <a:gd name="T10" fmla="*/ 23 w 46"/>
                  <a:gd name="T11" fmla="*/ 0 h 46"/>
                  <a:gd name="T12" fmla="*/ 46 w 46"/>
                  <a:gd name="T13" fmla="*/ 23 h 46"/>
                  <a:gd name="T14" fmla="*/ 46 w 46"/>
                  <a:gd name="T15" fmla="*/ 23 h 46"/>
                  <a:gd name="T16" fmla="*/ 23 w 46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6">
                    <a:moveTo>
                      <a:pt x="23" y="46"/>
                    </a:moveTo>
                    <a:cubicBezTo>
                      <a:pt x="23" y="46"/>
                      <a:pt x="23" y="46"/>
                      <a:pt x="23" y="46"/>
                    </a:cubicBezTo>
                    <a:cubicBezTo>
                      <a:pt x="10" y="46"/>
                      <a:pt x="0" y="3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6" y="10"/>
                      <a:pt x="46" y="23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36"/>
                      <a:pt x="35" y="46"/>
                      <a:pt x="23" y="46"/>
                    </a:cubicBezTo>
                    <a:close/>
                  </a:path>
                </a:pathLst>
              </a:custGeom>
              <a:solidFill>
                <a:srgbClr val="006EEC"/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75" name="Freeform 13"/>
              <p:cNvSpPr>
                <a:spLocks noEditPoints="1"/>
              </p:cNvSpPr>
              <p:nvPr/>
            </p:nvSpPr>
            <p:spPr bwMode="auto">
              <a:xfrm>
                <a:off x="7065963" y="2643745"/>
                <a:ext cx="404813" cy="1174750"/>
              </a:xfrm>
              <a:custGeom>
                <a:avLst/>
                <a:gdLst>
                  <a:gd name="T0" fmla="*/ 45 w 108"/>
                  <a:gd name="T1" fmla="*/ 312 h 312"/>
                  <a:gd name="T2" fmla="*/ 45 w 108"/>
                  <a:gd name="T3" fmla="*/ 147 h 312"/>
                  <a:gd name="T4" fmla="*/ 20 w 108"/>
                  <a:gd name="T5" fmla="*/ 94 h 312"/>
                  <a:gd name="T6" fmla="*/ 1 w 108"/>
                  <a:gd name="T7" fmla="*/ 49 h 312"/>
                  <a:gd name="T8" fmla="*/ 49 w 108"/>
                  <a:gd name="T9" fmla="*/ 0 h 312"/>
                  <a:gd name="T10" fmla="*/ 55 w 108"/>
                  <a:gd name="T11" fmla="*/ 0 h 312"/>
                  <a:gd name="T12" fmla="*/ 108 w 108"/>
                  <a:gd name="T13" fmla="*/ 53 h 312"/>
                  <a:gd name="T14" fmla="*/ 89 w 108"/>
                  <a:gd name="T15" fmla="*/ 95 h 312"/>
                  <a:gd name="T16" fmla="*/ 64 w 108"/>
                  <a:gd name="T17" fmla="*/ 147 h 312"/>
                  <a:gd name="T18" fmla="*/ 64 w 108"/>
                  <a:gd name="T19" fmla="*/ 312 h 312"/>
                  <a:gd name="T20" fmla="*/ 45 w 108"/>
                  <a:gd name="T21" fmla="*/ 312 h 312"/>
                  <a:gd name="T22" fmla="*/ 55 w 108"/>
                  <a:gd name="T23" fmla="*/ 19 h 312"/>
                  <a:gd name="T24" fmla="*/ 20 w 108"/>
                  <a:gd name="T25" fmla="*/ 53 h 312"/>
                  <a:gd name="T26" fmla="*/ 55 w 108"/>
                  <a:gd name="T27" fmla="*/ 88 h 312"/>
                  <a:gd name="T28" fmla="*/ 89 w 108"/>
                  <a:gd name="T29" fmla="*/ 53 h 312"/>
                  <a:gd name="T30" fmla="*/ 55 w 108"/>
                  <a:gd name="T31" fmla="*/ 1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12">
                    <a:moveTo>
                      <a:pt x="45" y="312"/>
                    </a:moveTo>
                    <a:cubicBezTo>
                      <a:pt x="45" y="147"/>
                      <a:pt x="45" y="147"/>
                      <a:pt x="45" y="147"/>
                    </a:cubicBezTo>
                    <a:cubicBezTo>
                      <a:pt x="45" y="127"/>
                      <a:pt x="36" y="108"/>
                      <a:pt x="20" y="94"/>
                    </a:cubicBezTo>
                    <a:cubicBezTo>
                      <a:pt x="7" y="83"/>
                      <a:pt x="0" y="66"/>
                      <a:pt x="1" y="49"/>
                    </a:cubicBezTo>
                    <a:cubicBezTo>
                      <a:pt x="3" y="23"/>
                      <a:pt x="23" y="3"/>
                      <a:pt x="49" y="0"/>
                    </a:cubicBezTo>
                    <a:cubicBezTo>
                      <a:pt x="51" y="0"/>
                      <a:pt x="53" y="0"/>
                      <a:pt x="55" y="0"/>
                    </a:cubicBezTo>
                    <a:cubicBezTo>
                      <a:pt x="84" y="0"/>
                      <a:pt x="108" y="24"/>
                      <a:pt x="108" y="53"/>
                    </a:cubicBezTo>
                    <a:cubicBezTo>
                      <a:pt x="108" y="69"/>
                      <a:pt x="101" y="84"/>
                      <a:pt x="89" y="95"/>
                    </a:cubicBezTo>
                    <a:cubicBezTo>
                      <a:pt x="73" y="107"/>
                      <a:pt x="64" y="126"/>
                      <a:pt x="64" y="147"/>
                    </a:cubicBezTo>
                    <a:cubicBezTo>
                      <a:pt x="64" y="312"/>
                      <a:pt x="64" y="312"/>
                      <a:pt x="64" y="312"/>
                    </a:cubicBezTo>
                    <a:lnTo>
                      <a:pt x="45" y="312"/>
                    </a:lnTo>
                    <a:close/>
                    <a:moveTo>
                      <a:pt x="55" y="19"/>
                    </a:moveTo>
                    <a:cubicBezTo>
                      <a:pt x="36" y="19"/>
                      <a:pt x="20" y="34"/>
                      <a:pt x="20" y="53"/>
                    </a:cubicBezTo>
                    <a:cubicBezTo>
                      <a:pt x="20" y="72"/>
                      <a:pt x="36" y="88"/>
                      <a:pt x="55" y="88"/>
                    </a:cubicBezTo>
                    <a:cubicBezTo>
                      <a:pt x="74" y="88"/>
                      <a:pt x="89" y="72"/>
                      <a:pt x="89" y="53"/>
                    </a:cubicBezTo>
                    <a:cubicBezTo>
                      <a:pt x="89" y="34"/>
                      <a:pt x="74" y="19"/>
                      <a:pt x="55" y="19"/>
                    </a:cubicBezTo>
                    <a:close/>
                  </a:path>
                </a:pathLst>
              </a:custGeom>
              <a:solidFill>
                <a:srgbClr val="006EEC"/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76" name="Freeform 12"/>
              <p:cNvSpPr/>
              <p:nvPr/>
            </p:nvSpPr>
            <p:spPr bwMode="auto">
              <a:xfrm>
                <a:off x="9639301" y="2756458"/>
                <a:ext cx="173038" cy="173038"/>
              </a:xfrm>
              <a:custGeom>
                <a:avLst/>
                <a:gdLst>
                  <a:gd name="T0" fmla="*/ 23 w 46"/>
                  <a:gd name="T1" fmla="*/ 46 h 46"/>
                  <a:gd name="T2" fmla="*/ 23 w 46"/>
                  <a:gd name="T3" fmla="*/ 46 h 46"/>
                  <a:gd name="T4" fmla="*/ 0 w 46"/>
                  <a:gd name="T5" fmla="*/ 23 h 46"/>
                  <a:gd name="T6" fmla="*/ 0 w 46"/>
                  <a:gd name="T7" fmla="*/ 23 h 46"/>
                  <a:gd name="T8" fmla="*/ 23 w 46"/>
                  <a:gd name="T9" fmla="*/ 0 h 46"/>
                  <a:gd name="T10" fmla="*/ 23 w 46"/>
                  <a:gd name="T11" fmla="*/ 0 h 46"/>
                  <a:gd name="T12" fmla="*/ 46 w 46"/>
                  <a:gd name="T13" fmla="*/ 23 h 46"/>
                  <a:gd name="T14" fmla="*/ 46 w 46"/>
                  <a:gd name="T15" fmla="*/ 23 h 46"/>
                  <a:gd name="T16" fmla="*/ 23 w 46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6">
                    <a:moveTo>
                      <a:pt x="23" y="46"/>
                    </a:moveTo>
                    <a:cubicBezTo>
                      <a:pt x="23" y="46"/>
                      <a:pt x="23" y="46"/>
                      <a:pt x="23" y="46"/>
                    </a:cubicBezTo>
                    <a:cubicBezTo>
                      <a:pt x="10" y="46"/>
                      <a:pt x="0" y="3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6" y="10"/>
                      <a:pt x="46" y="23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36"/>
                      <a:pt x="35" y="46"/>
                      <a:pt x="23" y="46"/>
                    </a:cubicBezTo>
                    <a:close/>
                  </a:path>
                </a:pathLst>
              </a:custGeom>
              <a:solidFill>
                <a:srgbClr val="51B3FF"/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77" name="Freeform 13"/>
              <p:cNvSpPr>
                <a:spLocks noEditPoints="1"/>
              </p:cNvSpPr>
              <p:nvPr/>
            </p:nvSpPr>
            <p:spPr bwMode="auto">
              <a:xfrm>
                <a:off x="9520239" y="2643745"/>
                <a:ext cx="404813" cy="1174750"/>
              </a:xfrm>
              <a:custGeom>
                <a:avLst/>
                <a:gdLst>
                  <a:gd name="T0" fmla="*/ 45 w 108"/>
                  <a:gd name="T1" fmla="*/ 312 h 312"/>
                  <a:gd name="T2" fmla="*/ 45 w 108"/>
                  <a:gd name="T3" fmla="*/ 147 h 312"/>
                  <a:gd name="T4" fmla="*/ 20 w 108"/>
                  <a:gd name="T5" fmla="*/ 94 h 312"/>
                  <a:gd name="T6" fmla="*/ 1 w 108"/>
                  <a:gd name="T7" fmla="*/ 49 h 312"/>
                  <a:gd name="T8" fmla="*/ 49 w 108"/>
                  <a:gd name="T9" fmla="*/ 0 h 312"/>
                  <a:gd name="T10" fmla="*/ 55 w 108"/>
                  <a:gd name="T11" fmla="*/ 0 h 312"/>
                  <a:gd name="T12" fmla="*/ 108 w 108"/>
                  <a:gd name="T13" fmla="*/ 53 h 312"/>
                  <a:gd name="T14" fmla="*/ 89 w 108"/>
                  <a:gd name="T15" fmla="*/ 95 h 312"/>
                  <a:gd name="T16" fmla="*/ 64 w 108"/>
                  <a:gd name="T17" fmla="*/ 147 h 312"/>
                  <a:gd name="T18" fmla="*/ 64 w 108"/>
                  <a:gd name="T19" fmla="*/ 312 h 312"/>
                  <a:gd name="T20" fmla="*/ 45 w 108"/>
                  <a:gd name="T21" fmla="*/ 312 h 312"/>
                  <a:gd name="T22" fmla="*/ 55 w 108"/>
                  <a:gd name="T23" fmla="*/ 19 h 312"/>
                  <a:gd name="T24" fmla="*/ 20 w 108"/>
                  <a:gd name="T25" fmla="*/ 53 h 312"/>
                  <a:gd name="T26" fmla="*/ 55 w 108"/>
                  <a:gd name="T27" fmla="*/ 88 h 312"/>
                  <a:gd name="T28" fmla="*/ 89 w 108"/>
                  <a:gd name="T29" fmla="*/ 53 h 312"/>
                  <a:gd name="T30" fmla="*/ 55 w 108"/>
                  <a:gd name="T31" fmla="*/ 1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12">
                    <a:moveTo>
                      <a:pt x="45" y="312"/>
                    </a:moveTo>
                    <a:cubicBezTo>
                      <a:pt x="45" y="147"/>
                      <a:pt x="45" y="147"/>
                      <a:pt x="45" y="147"/>
                    </a:cubicBezTo>
                    <a:cubicBezTo>
                      <a:pt x="45" y="127"/>
                      <a:pt x="36" y="108"/>
                      <a:pt x="20" y="94"/>
                    </a:cubicBezTo>
                    <a:cubicBezTo>
                      <a:pt x="7" y="83"/>
                      <a:pt x="0" y="66"/>
                      <a:pt x="1" y="49"/>
                    </a:cubicBezTo>
                    <a:cubicBezTo>
                      <a:pt x="3" y="23"/>
                      <a:pt x="23" y="3"/>
                      <a:pt x="49" y="0"/>
                    </a:cubicBezTo>
                    <a:cubicBezTo>
                      <a:pt x="51" y="0"/>
                      <a:pt x="53" y="0"/>
                      <a:pt x="55" y="0"/>
                    </a:cubicBezTo>
                    <a:cubicBezTo>
                      <a:pt x="84" y="0"/>
                      <a:pt x="108" y="24"/>
                      <a:pt x="108" y="53"/>
                    </a:cubicBezTo>
                    <a:cubicBezTo>
                      <a:pt x="108" y="69"/>
                      <a:pt x="101" y="84"/>
                      <a:pt x="89" y="95"/>
                    </a:cubicBezTo>
                    <a:cubicBezTo>
                      <a:pt x="73" y="107"/>
                      <a:pt x="64" y="126"/>
                      <a:pt x="64" y="147"/>
                    </a:cubicBezTo>
                    <a:cubicBezTo>
                      <a:pt x="64" y="312"/>
                      <a:pt x="64" y="312"/>
                      <a:pt x="64" y="312"/>
                    </a:cubicBezTo>
                    <a:lnTo>
                      <a:pt x="45" y="312"/>
                    </a:lnTo>
                    <a:close/>
                    <a:moveTo>
                      <a:pt x="55" y="19"/>
                    </a:moveTo>
                    <a:cubicBezTo>
                      <a:pt x="36" y="19"/>
                      <a:pt x="20" y="34"/>
                      <a:pt x="20" y="53"/>
                    </a:cubicBezTo>
                    <a:cubicBezTo>
                      <a:pt x="20" y="72"/>
                      <a:pt x="36" y="88"/>
                      <a:pt x="55" y="88"/>
                    </a:cubicBezTo>
                    <a:cubicBezTo>
                      <a:pt x="74" y="88"/>
                      <a:pt x="89" y="72"/>
                      <a:pt x="89" y="53"/>
                    </a:cubicBezTo>
                    <a:cubicBezTo>
                      <a:pt x="89" y="34"/>
                      <a:pt x="74" y="19"/>
                      <a:pt x="55" y="19"/>
                    </a:cubicBezTo>
                    <a:close/>
                  </a:path>
                </a:pathLst>
              </a:custGeom>
              <a:solidFill>
                <a:srgbClr val="51B3FF"/>
              </a:solidFill>
              <a:ln>
                <a:noFill/>
              </a:ln>
            </p:spPr>
            <p:txBody>
              <a:bodyPr vert="horz" wrap="square" lIns="91407" tIns="45704" rIns="91407" bIns="4570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61" name="Oval 56"/>
            <p:cNvSpPr/>
            <p:nvPr/>
          </p:nvSpPr>
          <p:spPr>
            <a:xfrm>
              <a:off x="9085580" y="2635299"/>
              <a:ext cx="935990" cy="935990"/>
            </a:xfrm>
            <a:prstGeom prst="ellipse">
              <a:avLst/>
            </a:prstGeom>
            <a:solidFill>
              <a:srgbClr val="51B3FF"/>
            </a:solidFill>
            <a:ln>
              <a:noFill/>
            </a:ln>
            <a:effectLst>
              <a:outerShdw blurRad="381000" dist="127000" dir="8100000" sx="95000" sy="95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162" name="Oval 34"/>
            <p:cNvSpPr/>
            <p:nvPr/>
          </p:nvSpPr>
          <p:spPr>
            <a:xfrm>
              <a:off x="1815465" y="2635299"/>
              <a:ext cx="935990" cy="935990"/>
            </a:xfrm>
            <a:prstGeom prst="ellipse">
              <a:avLst/>
            </a:prstGeom>
            <a:solidFill>
              <a:srgbClr val="006EEC"/>
            </a:solidFill>
            <a:ln>
              <a:noFill/>
            </a:ln>
            <a:effectLst>
              <a:outerShdw blurRad="381000" dist="127000" dir="8100000" sx="95000" sy="95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163" name="Oval 48"/>
            <p:cNvSpPr/>
            <p:nvPr/>
          </p:nvSpPr>
          <p:spPr>
            <a:xfrm>
              <a:off x="4271645" y="2635299"/>
              <a:ext cx="935990" cy="935990"/>
            </a:xfrm>
            <a:prstGeom prst="ellipse">
              <a:avLst/>
            </a:prstGeom>
            <a:solidFill>
              <a:srgbClr val="51B3FF"/>
            </a:solidFill>
            <a:ln>
              <a:noFill/>
            </a:ln>
            <a:effectLst>
              <a:outerShdw blurRad="381000" dist="127000" dir="8100000" sx="95000" sy="95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164" name="Oval 52"/>
            <p:cNvSpPr/>
            <p:nvPr/>
          </p:nvSpPr>
          <p:spPr>
            <a:xfrm>
              <a:off x="6637655" y="2635299"/>
              <a:ext cx="935990" cy="935990"/>
            </a:xfrm>
            <a:prstGeom prst="ellipse">
              <a:avLst/>
            </a:prstGeom>
            <a:solidFill>
              <a:srgbClr val="006EEC"/>
            </a:solidFill>
            <a:ln>
              <a:noFill/>
            </a:ln>
            <a:effectLst>
              <a:outerShdw blurRad="381000" dist="127000" dir="8100000" sx="95000" sy="95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+mn-lt"/>
              </a:endParaRPr>
            </a:p>
          </p:txBody>
        </p:sp>
      </p:grpSp>
      <p:sp>
        <p:nvSpPr>
          <p:cNvPr id="178" name="Freeform 7"/>
          <p:cNvSpPr/>
          <p:nvPr/>
        </p:nvSpPr>
        <p:spPr bwMode="auto">
          <a:xfrm>
            <a:off x="10500644" y="1575695"/>
            <a:ext cx="981403" cy="632210"/>
          </a:xfrm>
          <a:custGeom>
            <a:avLst/>
            <a:gdLst>
              <a:gd name="T0" fmla="*/ 275 w 295"/>
              <a:gd name="T1" fmla="*/ 0 h 189"/>
              <a:gd name="T2" fmla="*/ 99 w 295"/>
              <a:gd name="T3" fmla="*/ 83 h 189"/>
              <a:gd name="T4" fmla="*/ 0 w 295"/>
              <a:gd name="T5" fmla="*/ 149 h 189"/>
              <a:gd name="T6" fmla="*/ 6 w 295"/>
              <a:gd name="T7" fmla="*/ 176 h 189"/>
              <a:gd name="T8" fmla="*/ 5 w 295"/>
              <a:gd name="T9" fmla="*/ 189 h 189"/>
              <a:gd name="T10" fmla="*/ 127 w 295"/>
              <a:gd name="T11" fmla="*/ 112 h 189"/>
              <a:gd name="T12" fmla="*/ 275 w 295"/>
              <a:gd name="T13" fmla="*/ 40 h 189"/>
              <a:gd name="T14" fmla="*/ 295 w 295"/>
              <a:gd name="T15" fmla="*/ 20 h 189"/>
              <a:gd name="T16" fmla="*/ 275 w 295"/>
              <a:gd name="T17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189">
                <a:moveTo>
                  <a:pt x="275" y="0"/>
                </a:moveTo>
                <a:cubicBezTo>
                  <a:pt x="186" y="0"/>
                  <a:pt x="140" y="44"/>
                  <a:pt x="99" y="83"/>
                </a:cubicBezTo>
                <a:cubicBezTo>
                  <a:pt x="69" y="112"/>
                  <a:pt x="42" y="138"/>
                  <a:pt x="0" y="149"/>
                </a:cubicBezTo>
                <a:cubicBezTo>
                  <a:pt x="4" y="157"/>
                  <a:pt x="6" y="166"/>
                  <a:pt x="6" y="176"/>
                </a:cubicBezTo>
                <a:cubicBezTo>
                  <a:pt x="6" y="181"/>
                  <a:pt x="6" y="185"/>
                  <a:pt x="5" y="189"/>
                </a:cubicBezTo>
                <a:cubicBezTo>
                  <a:pt x="60" y="176"/>
                  <a:pt x="95" y="142"/>
                  <a:pt x="127" y="112"/>
                </a:cubicBezTo>
                <a:cubicBezTo>
                  <a:pt x="167" y="73"/>
                  <a:pt x="202" y="40"/>
                  <a:pt x="275" y="40"/>
                </a:cubicBezTo>
                <a:cubicBezTo>
                  <a:pt x="286" y="40"/>
                  <a:pt x="295" y="31"/>
                  <a:pt x="295" y="20"/>
                </a:cubicBezTo>
                <a:cubicBezTo>
                  <a:pt x="295" y="9"/>
                  <a:pt x="286" y="0"/>
                  <a:pt x="27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07" tIns="45704" rIns="91407" bIns="45704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179" name="Freeform 8"/>
          <p:cNvSpPr/>
          <p:nvPr/>
        </p:nvSpPr>
        <p:spPr bwMode="auto">
          <a:xfrm>
            <a:off x="8389531" y="1572879"/>
            <a:ext cx="1761457" cy="622353"/>
          </a:xfrm>
          <a:custGeom>
            <a:avLst/>
            <a:gdLst>
              <a:gd name="T0" fmla="*/ 520 w 529"/>
              <a:gd name="T1" fmla="*/ 171 h 186"/>
              <a:gd name="T2" fmla="*/ 529 w 529"/>
              <a:gd name="T3" fmla="*/ 145 h 186"/>
              <a:gd name="T4" fmla="*/ 442 w 529"/>
              <a:gd name="T5" fmla="*/ 83 h 186"/>
              <a:gd name="T6" fmla="*/ 267 w 529"/>
              <a:gd name="T7" fmla="*/ 0 h 186"/>
              <a:gd name="T8" fmla="*/ 91 w 529"/>
              <a:gd name="T9" fmla="*/ 83 h 186"/>
              <a:gd name="T10" fmla="*/ 0 w 529"/>
              <a:gd name="T11" fmla="*/ 147 h 186"/>
              <a:gd name="T12" fmla="*/ 8 w 529"/>
              <a:gd name="T13" fmla="*/ 176 h 186"/>
              <a:gd name="T14" fmla="*/ 7 w 529"/>
              <a:gd name="T15" fmla="*/ 186 h 186"/>
              <a:gd name="T16" fmla="*/ 119 w 529"/>
              <a:gd name="T17" fmla="*/ 112 h 186"/>
              <a:gd name="T18" fmla="*/ 267 w 529"/>
              <a:gd name="T19" fmla="*/ 40 h 186"/>
              <a:gd name="T20" fmla="*/ 415 w 529"/>
              <a:gd name="T21" fmla="*/ 112 h 186"/>
              <a:gd name="T22" fmla="*/ 520 w 529"/>
              <a:gd name="T23" fmla="*/ 184 h 186"/>
              <a:gd name="T24" fmla="*/ 520 w 529"/>
              <a:gd name="T25" fmla="*/ 17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9" h="186">
                <a:moveTo>
                  <a:pt x="520" y="171"/>
                </a:moveTo>
                <a:cubicBezTo>
                  <a:pt x="521" y="162"/>
                  <a:pt x="524" y="153"/>
                  <a:pt x="529" y="145"/>
                </a:cubicBezTo>
                <a:cubicBezTo>
                  <a:pt x="494" y="132"/>
                  <a:pt x="469" y="109"/>
                  <a:pt x="442" y="83"/>
                </a:cubicBezTo>
                <a:cubicBezTo>
                  <a:pt x="402" y="44"/>
                  <a:pt x="356" y="0"/>
                  <a:pt x="267" y="0"/>
                </a:cubicBezTo>
                <a:cubicBezTo>
                  <a:pt x="178" y="0"/>
                  <a:pt x="132" y="44"/>
                  <a:pt x="91" y="83"/>
                </a:cubicBezTo>
                <a:cubicBezTo>
                  <a:pt x="63" y="110"/>
                  <a:pt x="38" y="135"/>
                  <a:pt x="0" y="147"/>
                </a:cubicBezTo>
                <a:cubicBezTo>
                  <a:pt x="5" y="155"/>
                  <a:pt x="8" y="165"/>
                  <a:pt x="8" y="176"/>
                </a:cubicBezTo>
                <a:cubicBezTo>
                  <a:pt x="8" y="180"/>
                  <a:pt x="7" y="183"/>
                  <a:pt x="7" y="186"/>
                </a:cubicBezTo>
                <a:cubicBezTo>
                  <a:pt x="57" y="172"/>
                  <a:pt x="89" y="140"/>
                  <a:pt x="119" y="112"/>
                </a:cubicBezTo>
                <a:cubicBezTo>
                  <a:pt x="159" y="73"/>
                  <a:pt x="194" y="40"/>
                  <a:pt x="267" y="40"/>
                </a:cubicBezTo>
                <a:cubicBezTo>
                  <a:pt x="340" y="40"/>
                  <a:pt x="374" y="73"/>
                  <a:pt x="415" y="112"/>
                </a:cubicBezTo>
                <a:cubicBezTo>
                  <a:pt x="443" y="139"/>
                  <a:pt x="474" y="169"/>
                  <a:pt x="520" y="184"/>
                </a:cubicBezTo>
                <a:cubicBezTo>
                  <a:pt x="520" y="180"/>
                  <a:pt x="520" y="176"/>
                  <a:pt x="520" y="17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07" tIns="45704" rIns="91407" bIns="45704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180" name="Freeform 12"/>
          <p:cNvSpPr/>
          <p:nvPr/>
        </p:nvSpPr>
        <p:spPr bwMode="auto">
          <a:xfrm>
            <a:off x="10243917" y="2083998"/>
            <a:ext cx="153477" cy="153477"/>
          </a:xfrm>
          <a:custGeom>
            <a:avLst/>
            <a:gdLst>
              <a:gd name="T0" fmla="*/ 23 w 46"/>
              <a:gd name="T1" fmla="*/ 46 h 46"/>
              <a:gd name="T2" fmla="*/ 23 w 46"/>
              <a:gd name="T3" fmla="*/ 46 h 46"/>
              <a:gd name="T4" fmla="*/ 0 w 46"/>
              <a:gd name="T5" fmla="*/ 23 h 46"/>
              <a:gd name="T6" fmla="*/ 0 w 46"/>
              <a:gd name="T7" fmla="*/ 23 h 46"/>
              <a:gd name="T8" fmla="*/ 23 w 46"/>
              <a:gd name="T9" fmla="*/ 0 h 46"/>
              <a:gd name="T10" fmla="*/ 23 w 46"/>
              <a:gd name="T11" fmla="*/ 0 h 46"/>
              <a:gd name="T12" fmla="*/ 46 w 46"/>
              <a:gd name="T13" fmla="*/ 23 h 46"/>
              <a:gd name="T14" fmla="*/ 46 w 46"/>
              <a:gd name="T15" fmla="*/ 23 h 46"/>
              <a:gd name="T16" fmla="*/ 23 w 46"/>
              <a:gd name="T17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46">
                <a:moveTo>
                  <a:pt x="23" y="46"/>
                </a:moveTo>
                <a:cubicBezTo>
                  <a:pt x="23" y="46"/>
                  <a:pt x="23" y="46"/>
                  <a:pt x="23" y="46"/>
                </a:cubicBezTo>
                <a:cubicBezTo>
                  <a:pt x="10" y="46"/>
                  <a:pt x="0" y="36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35" y="0"/>
                  <a:pt x="46" y="10"/>
                  <a:pt x="46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36"/>
                  <a:pt x="35" y="46"/>
                  <a:pt x="23" y="46"/>
                </a:cubicBezTo>
                <a:close/>
              </a:path>
            </a:pathLst>
          </a:custGeom>
          <a:solidFill>
            <a:srgbClr val="006EEC"/>
          </a:solidFill>
          <a:ln>
            <a:noFill/>
          </a:ln>
        </p:spPr>
        <p:txBody>
          <a:bodyPr vert="horz" wrap="square" lIns="91407" tIns="45704" rIns="91407" bIns="45704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181" name="Freeform 13"/>
          <p:cNvSpPr>
            <a:spLocks noEditPoints="1"/>
          </p:cNvSpPr>
          <p:nvPr/>
        </p:nvSpPr>
        <p:spPr bwMode="auto">
          <a:xfrm>
            <a:off x="10138315" y="1984026"/>
            <a:ext cx="359050" cy="1041949"/>
          </a:xfrm>
          <a:custGeom>
            <a:avLst/>
            <a:gdLst>
              <a:gd name="T0" fmla="*/ 45 w 108"/>
              <a:gd name="T1" fmla="*/ 312 h 312"/>
              <a:gd name="T2" fmla="*/ 45 w 108"/>
              <a:gd name="T3" fmla="*/ 147 h 312"/>
              <a:gd name="T4" fmla="*/ 20 w 108"/>
              <a:gd name="T5" fmla="*/ 94 h 312"/>
              <a:gd name="T6" fmla="*/ 1 w 108"/>
              <a:gd name="T7" fmla="*/ 49 h 312"/>
              <a:gd name="T8" fmla="*/ 49 w 108"/>
              <a:gd name="T9" fmla="*/ 0 h 312"/>
              <a:gd name="T10" fmla="*/ 55 w 108"/>
              <a:gd name="T11" fmla="*/ 0 h 312"/>
              <a:gd name="T12" fmla="*/ 108 w 108"/>
              <a:gd name="T13" fmla="*/ 53 h 312"/>
              <a:gd name="T14" fmla="*/ 89 w 108"/>
              <a:gd name="T15" fmla="*/ 95 h 312"/>
              <a:gd name="T16" fmla="*/ 64 w 108"/>
              <a:gd name="T17" fmla="*/ 147 h 312"/>
              <a:gd name="T18" fmla="*/ 64 w 108"/>
              <a:gd name="T19" fmla="*/ 312 h 312"/>
              <a:gd name="T20" fmla="*/ 45 w 108"/>
              <a:gd name="T21" fmla="*/ 312 h 312"/>
              <a:gd name="T22" fmla="*/ 55 w 108"/>
              <a:gd name="T23" fmla="*/ 19 h 312"/>
              <a:gd name="T24" fmla="*/ 20 w 108"/>
              <a:gd name="T25" fmla="*/ 53 h 312"/>
              <a:gd name="T26" fmla="*/ 55 w 108"/>
              <a:gd name="T27" fmla="*/ 88 h 312"/>
              <a:gd name="T28" fmla="*/ 89 w 108"/>
              <a:gd name="T29" fmla="*/ 53 h 312"/>
              <a:gd name="T30" fmla="*/ 55 w 108"/>
              <a:gd name="T31" fmla="*/ 19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" h="312">
                <a:moveTo>
                  <a:pt x="45" y="312"/>
                </a:moveTo>
                <a:cubicBezTo>
                  <a:pt x="45" y="147"/>
                  <a:pt x="45" y="147"/>
                  <a:pt x="45" y="147"/>
                </a:cubicBezTo>
                <a:cubicBezTo>
                  <a:pt x="45" y="127"/>
                  <a:pt x="36" y="108"/>
                  <a:pt x="20" y="94"/>
                </a:cubicBezTo>
                <a:cubicBezTo>
                  <a:pt x="7" y="83"/>
                  <a:pt x="0" y="66"/>
                  <a:pt x="1" y="49"/>
                </a:cubicBezTo>
                <a:cubicBezTo>
                  <a:pt x="3" y="23"/>
                  <a:pt x="23" y="3"/>
                  <a:pt x="49" y="0"/>
                </a:cubicBezTo>
                <a:cubicBezTo>
                  <a:pt x="51" y="0"/>
                  <a:pt x="53" y="0"/>
                  <a:pt x="55" y="0"/>
                </a:cubicBezTo>
                <a:cubicBezTo>
                  <a:pt x="84" y="0"/>
                  <a:pt x="108" y="24"/>
                  <a:pt x="108" y="53"/>
                </a:cubicBezTo>
                <a:cubicBezTo>
                  <a:pt x="108" y="69"/>
                  <a:pt x="101" y="84"/>
                  <a:pt x="89" y="95"/>
                </a:cubicBezTo>
                <a:cubicBezTo>
                  <a:pt x="73" y="107"/>
                  <a:pt x="64" y="126"/>
                  <a:pt x="64" y="147"/>
                </a:cubicBezTo>
                <a:cubicBezTo>
                  <a:pt x="64" y="312"/>
                  <a:pt x="64" y="312"/>
                  <a:pt x="64" y="312"/>
                </a:cubicBezTo>
                <a:lnTo>
                  <a:pt x="45" y="312"/>
                </a:lnTo>
                <a:close/>
                <a:moveTo>
                  <a:pt x="55" y="19"/>
                </a:moveTo>
                <a:cubicBezTo>
                  <a:pt x="36" y="19"/>
                  <a:pt x="20" y="34"/>
                  <a:pt x="20" y="53"/>
                </a:cubicBezTo>
                <a:cubicBezTo>
                  <a:pt x="20" y="72"/>
                  <a:pt x="36" y="88"/>
                  <a:pt x="55" y="88"/>
                </a:cubicBezTo>
                <a:cubicBezTo>
                  <a:pt x="74" y="88"/>
                  <a:pt x="89" y="72"/>
                  <a:pt x="89" y="53"/>
                </a:cubicBezTo>
                <a:cubicBezTo>
                  <a:pt x="89" y="34"/>
                  <a:pt x="74" y="19"/>
                  <a:pt x="55" y="19"/>
                </a:cubicBezTo>
                <a:close/>
              </a:path>
            </a:pathLst>
          </a:custGeom>
          <a:solidFill>
            <a:srgbClr val="006EEC"/>
          </a:solidFill>
          <a:ln>
            <a:noFill/>
          </a:ln>
        </p:spPr>
        <p:txBody>
          <a:bodyPr vert="horz" wrap="square" lIns="91407" tIns="45704" rIns="91407" bIns="45704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182" name="Oval 52"/>
          <p:cNvSpPr/>
          <p:nvPr/>
        </p:nvSpPr>
        <p:spPr>
          <a:xfrm>
            <a:off x="9902303" y="2710505"/>
            <a:ext cx="830480" cy="830480"/>
          </a:xfrm>
          <a:prstGeom prst="ellipse">
            <a:avLst/>
          </a:prstGeom>
          <a:solidFill>
            <a:srgbClr val="006EEC"/>
          </a:solidFill>
          <a:ln>
            <a:noFill/>
          </a:ln>
          <a:effectLst>
            <a:outerShdw blurRad="381000" dist="127000" dir="8100000" sx="95000" sy="95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184" name="TextBox 5"/>
          <p:cNvSpPr txBox="1"/>
          <p:nvPr/>
        </p:nvSpPr>
        <p:spPr>
          <a:xfrm>
            <a:off x="3045269" y="3708500"/>
            <a:ext cx="1777752" cy="2357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57200">
              <a:lnSpc>
                <a:spcPct val="150000"/>
              </a:lnSpc>
              <a:defRPr/>
            </a:pPr>
            <a:r>
              <a:rPr lang="en-US" altLang="zh-CN" sz="24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16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45720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更全面的治理能力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融入成熟的数据治理体系，全面保障主数据的准确性、权威性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5" name="TextBox 5"/>
          <p:cNvSpPr txBox="1"/>
          <p:nvPr/>
        </p:nvSpPr>
        <p:spPr>
          <a:xfrm>
            <a:off x="5144005" y="3704695"/>
            <a:ext cx="1777752" cy="19878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57200">
              <a:lnSpc>
                <a:spcPct val="150000"/>
              </a:lnSpc>
              <a:defRPr/>
            </a:pPr>
            <a:r>
              <a:rPr lang="en-US" altLang="zh-CN" sz="24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2400" b="1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高易用性</a:t>
            </a:r>
            <a:endParaRPr lang="en-US" altLang="zh-CN" sz="16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可视化的建模与表单设计，保证建模的高效与准确</a:t>
            </a:r>
            <a:endParaRPr lang="en-US" altLang="zh-CN" sz="16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6" name="TextBox 5"/>
          <p:cNvSpPr txBox="1"/>
          <p:nvPr/>
        </p:nvSpPr>
        <p:spPr>
          <a:xfrm>
            <a:off x="7323946" y="3704695"/>
            <a:ext cx="1777752" cy="2357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57200">
              <a:lnSpc>
                <a:spcPct val="150000"/>
              </a:lnSpc>
              <a:defRPr/>
            </a:pPr>
            <a:r>
              <a:rPr lang="en-US" altLang="zh-CN" sz="24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2400" b="1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 defTabSz="45720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接口自定义</a:t>
            </a:r>
            <a:endParaRPr lang="en-US" altLang="zh-CN" sz="16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just" defTabSz="45720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内置丰富标准接口，配置灵活，可对接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ESB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，保障各类系统快速互联互通</a:t>
            </a:r>
            <a:endParaRPr lang="en-US" altLang="zh-CN" sz="16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TextBox 5"/>
          <p:cNvSpPr txBox="1"/>
          <p:nvPr/>
        </p:nvSpPr>
        <p:spPr>
          <a:xfrm>
            <a:off x="9428667" y="3709109"/>
            <a:ext cx="1777752" cy="2357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57200">
              <a:lnSpc>
                <a:spcPct val="150000"/>
              </a:lnSpc>
              <a:defRPr/>
            </a:pPr>
            <a:r>
              <a:rPr lang="en-US" altLang="zh-CN" sz="24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en-US" altLang="zh-CN" sz="2400" b="1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 defTabSz="45720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主数据分析能力</a:t>
            </a:r>
            <a:endParaRPr lang="en-US" altLang="zh-CN" sz="1600" b="1" kern="0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45720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全生命周期的管理与监控，强大的相似度分析保障数据唯一可控</a:t>
            </a:r>
            <a:endParaRPr lang="en-US" altLang="zh-CN" sz="16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8" name="图片 18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078" y="2850397"/>
            <a:ext cx="597191" cy="493546"/>
          </a:xfrm>
          <a:prstGeom prst="rect">
            <a:avLst/>
          </a:prstGeom>
        </p:spPr>
      </p:pic>
      <p:pic>
        <p:nvPicPr>
          <p:cNvPr id="189" name="图片 18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858" y="2879174"/>
            <a:ext cx="493546" cy="493546"/>
          </a:xfrm>
          <a:prstGeom prst="rect">
            <a:avLst/>
          </a:prstGeom>
        </p:spPr>
      </p:pic>
      <p:pic>
        <p:nvPicPr>
          <p:cNvPr id="190" name="图片 18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108" y="2850397"/>
            <a:ext cx="493546" cy="493546"/>
          </a:xfrm>
          <a:prstGeom prst="rect">
            <a:avLst/>
          </a:prstGeom>
        </p:spPr>
      </p:pic>
      <p:pic>
        <p:nvPicPr>
          <p:cNvPr id="191" name="图片 19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952" y="2861443"/>
            <a:ext cx="529008" cy="529008"/>
          </a:xfrm>
          <a:prstGeom prst="rect">
            <a:avLst/>
          </a:prstGeom>
        </p:spPr>
      </p:pic>
      <p:pic>
        <p:nvPicPr>
          <p:cNvPr id="192" name="图片 19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514" y="2895041"/>
            <a:ext cx="476764" cy="458427"/>
          </a:xfrm>
          <a:prstGeom prst="rect">
            <a:avLst/>
          </a:prstGeom>
        </p:spPr>
      </p:pic>
      <p:sp>
        <p:nvSpPr>
          <p:cNvPr id="183" name="TextBox 5"/>
          <p:cNvSpPr txBox="1"/>
          <p:nvPr>
            <p:custDataLst>
              <p:tags r:id="rId8"/>
            </p:custDataLst>
          </p:nvPr>
        </p:nvSpPr>
        <p:spPr>
          <a:xfrm>
            <a:off x="726375" y="3708500"/>
            <a:ext cx="1974994" cy="30958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57200">
              <a:lnSpc>
                <a:spcPct val="150000"/>
              </a:lnSpc>
              <a:defRPr/>
            </a:pPr>
            <a:r>
              <a:rPr lang="en-US" altLang="zh-CN" sz="24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2400" b="1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zh-CN" sz="1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架构领先</a:t>
            </a:r>
            <a:endParaRPr lang="en-US" altLang="zh-CN" sz="16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Spring Cloud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框架，采用高内聚、低耦合的模块化架构，易与第三方集成，扩展性强</a:t>
            </a:r>
            <a:endParaRPr lang="en-US" altLang="zh-CN" sz="16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1211164" y="1129308"/>
            <a:ext cx="9822254" cy="5388816"/>
            <a:chOff x="828753" y="1074655"/>
            <a:chExt cx="9894674" cy="5499705"/>
          </a:xfrm>
        </p:grpSpPr>
        <p:grpSp>
          <p:nvGrpSpPr>
            <p:cNvPr id="36" name="组合 35"/>
            <p:cNvGrpSpPr/>
            <p:nvPr/>
          </p:nvGrpSpPr>
          <p:grpSpPr>
            <a:xfrm>
              <a:off x="828754" y="1622887"/>
              <a:ext cx="9894673" cy="4369879"/>
              <a:chOff x="382394" y="1034676"/>
              <a:chExt cx="11454161" cy="5486401"/>
            </a:xfrm>
          </p:grpSpPr>
          <p:sp>
            <p:nvSpPr>
              <p:cNvPr id="65" name="Rectangle 2"/>
              <p:cNvSpPr>
                <a:spLocks noChangeArrowheads="1"/>
              </p:cNvSpPr>
              <p:nvPr/>
            </p:nvSpPr>
            <p:spPr bwMode="auto">
              <a:xfrm>
                <a:off x="382394" y="1034676"/>
                <a:ext cx="11454161" cy="548640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6" name="Rectangle 3"/>
              <p:cNvSpPr>
                <a:spLocks noChangeArrowheads="1"/>
              </p:cNvSpPr>
              <p:nvPr/>
            </p:nvSpPr>
            <p:spPr bwMode="auto">
              <a:xfrm>
                <a:off x="1100263" y="3321469"/>
                <a:ext cx="6423150" cy="22098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7" name="Rectangle 4"/>
              <p:cNvSpPr>
                <a:spLocks noChangeArrowheads="1"/>
              </p:cNvSpPr>
              <p:nvPr/>
            </p:nvSpPr>
            <p:spPr bwMode="auto">
              <a:xfrm>
                <a:off x="1087032" y="1644276"/>
                <a:ext cx="3062169" cy="1600200"/>
              </a:xfrm>
              <a:prstGeom prst="rect">
                <a:avLst/>
              </a:prstGeom>
              <a:solidFill>
                <a:srgbClr val="8EB4E3"/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8" name="Rectangle 6"/>
              <p:cNvSpPr>
                <a:spLocks noChangeArrowheads="1"/>
              </p:cNvSpPr>
              <p:nvPr/>
            </p:nvSpPr>
            <p:spPr bwMode="auto">
              <a:xfrm>
                <a:off x="1087032" y="1110876"/>
                <a:ext cx="10079656" cy="4572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9" name="Text Box 7"/>
              <p:cNvSpPr txBox="1">
                <a:spLocks noChangeArrowheads="1"/>
              </p:cNvSpPr>
              <p:nvPr/>
            </p:nvSpPr>
            <p:spPr bwMode="auto">
              <a:xfrm>
                <a:off x="1317060" y="1187076"/>
                <a:ext cx="1470353" cy="40416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00" b="1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主数据管控</a:t>
                </a:r>
                <a:endParaRPr lang="zh-CN" altLang="en-US" sz="1000" b="1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0" name="Rectangle 8"/>
              <p:cNvSpPr>
                <a:spLocks noChangeArrowheads="1"/>
              </p:cNvSpPr>
              <p:nvPr/>
            </p:nvSpPr>
            <p:spPr bwMode="auto">
              <a:xfrm>
                <a:off x="3025567" y="1187076"/>
                <a:ext cx="1066800" cy="3048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流程管控</a:t>
                </a:r>
                <a:endParaRPr lang="zh-CN" altLang="en-US" sz="10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1" name="Rectangle 9"/>
              <p:cNvSpPr>
                <a:spLocks noChangeArrowheads="1"/>
              </p:cNvSpPr>
              <p:nvPr/>
            </p:nvSpPr>
            <p:spPr bwMode="auto">
              <a:xfrm>
                <a:off x="4975485" y="1186422"/>
                <a:ext cx="1066800" cy="3048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标准管控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2" name="Rectangle 10"/>
              <p:cNvSpPr>
                <a:spLocks noChangeArrowheads="1"/>
              </p:cNvSpPr>
              <p:nvPr/>
            </p:nvSpPr>
            <p:spPr bwMode="auto">
              <a:xfrm>
                <a:off x="7143323" y="1187076"/>
                <a:ext cx="1066800" cy="3048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系统监控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3" name="Text Box 13"/>
              <p:cNvSpPr txBox="1">
                <a:spLocks noChangeArrowheads="1"/>
              </p:cNvSpPr>
              <p:nvPr/>
            </p:nvSpPr>
            <p:spPr bwMode="auto">
              <a:xfrm>
                <a:off x="2010422" y="1767087"/>
                <a:ext cx="1471839" cy="41124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50" b="1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系统管理</a:t>
                </a:r>
                <a:endParaRPr lang="zh-CN" altLang="en-US" sz="1050" b="1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4" name="Rectangle 14"/>
              <p:cNvSpPr>
                <a:spLocks noChangeArrowheads="1"/>
              </p:cNvSpPr>
              <p:nvPr/>
            </p:nvSpPr>
            <p:spPr bwMode="auto">
              <a:xfrm>
                <a:off x="8110551" y="1653716"/>
                <a:ext cx="3063600" cy="1600200"/>
              </a:xfrm>
              <a:prstGeom prst="rect">
                <a:avLst/>
              </a:prstGeom>
              <a:solidFill>
                <a:srgbClr val="8EB4E3"/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5" name="Rectangle 18"/>
              <p:cNvSpPr>
                <a:spLocks noChangeArrowheads="1"/>
              </p:cNvSpPr>
              <p:nvPr/>
            </p:nvSpPr>
            <p:spPr bwMode="auto">
              <a:xfrm>
                <a:off x="4240742" y="1644276"/>
                <a:ext cx="3775214" cy="1600200"/>
              </a:xfrm>
              <a:prstGeom prst="rect">
                <a:avLst/>
              </a:prstGeom>
              <a:solidFill>
                <a:srgbClr val="8EB4E3"/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6" name="Oval 19"/>
              <p:cNvSpPr>
                <a:spLocks noChangeArrowheads="1"/>
              </p:cNvSpPr>
              <p:nvPr/>
            </p:nvSpPr>
            <p:spPr bwMode="auto">
              <a:xfrm>
                <a:off x="5085274" y="2072153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Arial" panose="020B0604020202020204" pitchFamily="34" charset="0"/>
                  </a:rPr>
                  <a:t>申请</a:t>
                </a:r>
                <a:endParaRPr lang="zh-CN" altLang="en-US" sz="1000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Oval 20"/>
              <p:cNvSpPr>
                <a:spLocks noChangeArrowheads="1"/>
              </p:cNvSpPr>
              <p:nvPr/>
            </p:nvSpPr>
            <p:spPr bwMode="auto">
              <a:xfrm>
                <a:off x="5618674" y="1691153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变更</a:t>
                </a:r>
                <a:endParaRPr lang="zh-CN" altLang="en-US" sz="1000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8" name="Oval 21"/>
              <p:cNvSpPr>
                <a:spLocks noChangeArrowheads="1"/>
              </p:cNvSpPr>
              <p:nvPr/>
            </p:nvSpPr>
            <p:spPr bwMode="auto">
              <a:xfrm>
                <a:off x="6152074" y="2072153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Arial" panose="020B0604020202020204" pitchFamily="34" charset="0"/>
                  </a:rPr>
                  <a:t>冻结</a:t>
                </a:r>
                <a:endParaRPr lang="zh-CN" altLang="en-US" sz="1000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Oval 22"/>
              <p:cNvSpPr>
                <a:spLocks noChangeArrowheads="1"/>
              </p:cNvSpPr>
              <p:nvPr/>
            </p:nvSpPr>
            <p:spPr bwMode="auto">
              <a:xfrm>
                <a:off x="5923474" y="2681753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Arial" panose="020B0604020202020204" pitchFamily="34" charset="0"/>
                  </a:rPr>
                  <a:t>解冻</a:t>
                </a:r>
                <a:endParaRPr lang="zh-CN" altLang="en-US" sz="1000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Oval 23"/>
              <p:cNvSpPr>
                <a:spLocks noChangeArrowheads="1"/>
              </p:cNvSpPr>
              <p:nvPr/>
            </p:nvSpPr>
            <p:spPr bwMode="auto">
              <a:xfrm>
                <a:off x="5313874" y="2681753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Arial" panose="020B0604020202020204" pitchFamily="34" charset="0"/>
                  </a:rPr>
                  <a:t>失效</a:t>
                </a:r>
                <a:endParaRPr lang="zh-CN" altLang="en-US" sz="1000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AutoShape 24"/>
              <p:cNvSpPr>
                <a:spLocks noChangeArrowheads="1"/>
              </p:cNvSpPr>
              <p:nvPr/>
            </p:nvSpPr>
            <p:spPr bwMode="auto">
              <a:xfrm rot="-2160000">
                <a:off x="5542474" y="2072153"/>
                <a:ext cx="152400" cy="152400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002060"/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2" name="AutoShape 25"/>
              <p:cNvSpPr>
                <a:spLocks noChangeArrowheads="1"/>
              </p:cNvSpPr>
              <p:nvPr/>
            </p:nvSpPr>
            <p:spPr bwMode="auto">
              <a:xfrm rot="2820000">
                <a:off x="5999674" y="2072153"/>
                <a:ext cx="152400" cy="152400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002060"/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3" name="AutoShape 26"/>
              <p:cNvSpPr>
                <a:spLocks noChangeArrowheads="1"/>
              </p:cNvSpPr>
              <p:nvPr/>
            </p:nvSpPr>
            <p:spPr bwMode="auto">
              <a:xfrm rot="6180000">
                <a:off x="6228274" y="2529353"/>
                <a:ext cx="152400" cy="152400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002060"/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4" name="AutoShape 27"/>
              <p:cNvSpPr>
                <a:spLocks noChangeArrowheads="1"/>
              </p:cNvSpPr>
              <p:nvPr/>
            </p:nvSpPr>
            <p:spPr bwMode="auto">
              <a:xfrm rot="10680000">
                <a:off x="5771074" y="2834153"/>
                <a:ext cx="152400" cy="152400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002060"/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5" name="AutoShape 28"/>
              <p:cNvSpPr>
                <a:spLocks noChangeArrowheads="1"/>
              </p:cNvSpPr>
              <p:nvPr/>
            </p:nvSpPr>
            <p:spPr bwMode="auto">
              <a:xfrm rot="-6180000">
                <a:off x="5313874" y="2529353"/>
                <a:ext cx="152400" cy="152400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002060"/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6" name="Text Box 29"/>
              <p:cNvSpPr txBox="1">
                <a:spLocks noChangeArrowheads="1"/>
              </p:cNvSpPr>
              <p:nvPr/>
            </p:nvSpPr>
            <p:spPr bwMode="auto">
              <a:xfrm>
                <a:off x="4473082" y="1805536"/>
                <a:ext cx="381001" cy="14151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50" b="1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主数据维护</a:t>
                </a:r>
                <a:endParaRPr lang="zh-CN" altLang="en-US" sz="1050" b="1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7" name="Rectangle 30"/>
              <p:cNvSpPr>
                <a:spLocks noChangeArrowheads="1"/>
              </p:cNvSpPr>
              <p:nvPr/>
            </p:nvSpPr>
            <p:spPr bwMode="auto">
              <a:xfrm>
                <a:off x="1810933" y="3473869"/>
                <a:ext cx="1219200" cy="1828800"/>
              </a:xfrm>
              <a:prstGeom prst="rect">
                <a:avLst/>
              </a:prstGeom>
              <a:solidFill>
                <a:srgbClr val="DBEEF4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">
                  <a:buFont typeface="Arial" panose="020B0604020202020204" pitchFamily="34" charset="0"/>
                  <a:buNone/>
                </a:pPr>
                <a:endParaRPr lang="zh-CN" altLang="zh-CN" sz="10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8" name="Text Box 31"/>
              <p:cNvSpPr txBox="1">
                <a:spLocks noChangeArrowheads="1"/>
              </p:cNvSpPr>
              <p:nvPr/>
            </p:nvSpPr>
            <p:spPr bwMode="auto">
              <a:xfrm>
                <a:off x="1960159" y="3473868"/>
                <a:ext cx="1066799" cy="39915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00" b="1" dirty="0">
                    <a:solidFill>
                      <a:srgbClr val="00A0E9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模型管理</a:t>
                </a:r>
                <a:endParaRPr lang="zh-CN" altLang="en-US" sz="1000" b="1" dirty="0">
                  <a:solidFill>
                    <a:srgbClr val="00A0E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9" name="Rectangle 32"/>
              <p:cNvSpPr>
                <a:spLocks noChangeArrowheads="1"/>
              </p:cNvSpPr>
              <p:nvPr/>
            </p:nvSpPr>
            <p:spPr bwMode="auto">
              <a:xfrm>
                <a:off x="1887133" y="3844997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模型定义</a:t>
                </a:r>
                <a:endParaRPr lang="zh-CN" altLang="en-US" sz="9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0" name="Rectangle 33"/>
              <p:cNvSpPr>
                <a:spLocks noChangeArrowheads="1"/>
              </p:cNvSpPr>
              <p:nvPr/>
            </p:nvSpPr>
            <p:spPr bwMode="auto">
              <a:xfrm>
                <a:off x="1887133" y="4188544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属性维护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1" name="Rectangle 34"/>
              <p:cNvSpPr>
                <a:spLocks noChangeArrowheads="1"/>
              </p:cNvSpPr>
              <p:nvPr/>
            </p:nvSpPr>
            <p:spPr bwMode="auto">
              <a:xfrm>
                <a:off x="1887133" y="4559919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关联关系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2" name="Rectangle 35"/>
              <p:cNvSpPr>
                <a:spLocks noChangeArrowheads="1"/>
              </p:cNvSpPr>
              <p:nvPr/>
            </p:nvSpPr>
            <p:spPr bwMode="auto">
              <a:xfrm>
                <a:off x="1887133" y="4921669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参考数据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3" name="Rectangle 36"/>
              <p:cNvSpPr>
                <a:spLocks noChangeArrowheads="1"/>
              </p:cNvSpPr>
              <p:nvPr/>
            </p:nvSpPr>
            <p:spPr bwMode="auto">
              <a:xfrm>
                <a:off x="3182533" y="3473869"/>
                <a:ext cx="1219200" cy="1828800"/>
              </a:xfrm>
              <a:prstGeom prst="rect">
                <a:avLst/>
              </a:prstGeom>
              <a:solidFill>
                <a:srgbClr val="DBEEF4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">
                  <a:buFont typeface="Arial" panose="020B0604020202020204" pitchFamily="34" charset="0"/>
                  <a:buNone/>
                </a:pPr>
                <a:endParaRPr lang="zh-CN" altLang="zh-CN" sz="10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4" name="Text Box 37"/>
              <p:cNvSpPr txBox="1">
                <a:spLocks noChangeArrowheads="1"/>
              </p:cNvSpPr>
              <p:nvPr/>
            </p:nvSpPr>
            <p:spPr bwMode="auto">
              <a:xfrm>
                <a:off x="3331759" y="3473868"/>
                <a:ext cx="1066799" cy="39915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00" b="1" dirty="0">
                    <a:solidFill>
                      <a:srgbClr val="00A0E9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编码管理</a:t>
                </a:r>
                <a:endParaRPr lang="zh-CN" altLang="en-US" sz="1000" b="1" dirty="0">
                  <a:solidFill>
                    <a:srgbClr val="00A0E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5" name="Rectangle 38"/>
              <p:cNvSpPr>
                <a:spLocks noChangeArrowheads="1"/>
              </p:cNvSpPr>
              <p:nvPr/>
            </p:nvSpPr>
            <p:spPr bwMode="auto">
              <a:xfrm>
                <a:off x="3258733" y="3839656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编码申请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6" name="Rectangle 39"/>
              <p:cNvSpPr>
                <a:spLocks noChangeArrowheads="1"/>
              </p:cNvSpPr>
              <p:nvPr/>
            </p:nvSpPr>
            <p:spPr bwMode="auto">
              <a:xfrm>
                <a:off x="3258733" y="4186956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规则定义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7" name="Text Box 54"/>
              <p:cNvSpPr txBox="1">
                <a:spLocks noChangeArrowheads="1"/>
              </p:cNvSpPr>
              <p:nvPr/>
            </p:nvSpPr>
            <p:spPr bwMode="auto">
              <a:xfrm>
                <a:off x="1260688" y="3624681"/>
                <a:ext cx="304800" cy="183851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00" b="1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主数据业务管理</a:t>
                </a:r>
                <a:endParaRPr lang="zh-CN" altLang="en-US" sz="1000" b="1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8" name="Rectangle 55"/>
              <p:cNvSpPr>
                <a:spLocks noChangeArrowheads="1"/>
              </p:cNvSpPr>
              <p:nvPr/>
            </p:nvSpPr>
            <p:spPr bwMode="auto">
              <a:xfrm>
                <a:off x="1088345" y="5608263"/>
                <a:ext cx="10078343" cy="838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9" name="Rectangle 56"/>
              <p:cNvSpPr>
                <a:spLocks noChangeArrowheads="1"/>
              </p:cNvSpPr>
              <p:nvPr/>
            </p:nvSpPr>
            <p:spPr bwMode="auto">
              <a:xfrm>
                <a:off x="1334961" y="2120377"/>
                <a:ext cx="10668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消息管理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0" name="Rectangle 57"/>
              <p:cNvSpPr>
                <a:spLocks noChangeArrowheads="1"/>
              </p:cNvSpPr>
              <p:nvPr/>
            </p:nvSpPr>
            <p:spPr bwMode="auto">
              <a:xfrm>
                <a:off x="1334961" y="2473509"/>
                <a:ext cx="10668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文档管理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1" name="Rectangle 58"/>
              <p:cNvSpPr>
                <a:spLocks noChangeArrowheads="1"/>
              </p:cNvSpPr>
              <p:nvPr/>
            </p:nvSpPr>
            <p:spPr bwMode="auto">
              <a:xfrm>
                <a:off x="2787414" y="2119261"/>
                <a:ext cx="10668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日志管理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2" name="Rectangle 59"/>
              <p:cNvSpPr>
                <a:spLocks noChangeArrowheads="1"/>
              </p:cNvSpPr>
              <p:nvPr/>
            </p:nvSpPr>
            <p:spPr bwMode="auto">
              <a:xfrm>
                <a:off x="2787414" y="2472950"/>
                <a:ext cx="10668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备份</a:t>
                </a:r>
                <a:r>
                  <a:rPr lang="en-US" altLang="zh-CN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/</a:t>
                </a: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恢复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3" name="Rectangle 61"/>
              <p:cNvSpPr>
                <a:spLocks noChangeArrowheads="1"/>
              </p:cNvSpPr>
              <p:nvPr/>
            </p:nvSpPr>
            <p:spPr bwMode="auto">
              <a:xfrm>
                <a:off x="1334961" y="2826641"/>
                <a:ext cx="10668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权限管理</a:t>
                </a:r>
                <a:endParaRPr lang="zh-CN" altLang="en-US" sz="10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4" name="Rectangle 62"/>
              <p:cNvSpPr>
                <a:spLocks noChangeArrowheads="1"/>
              </p:cNvSpPr>
              <p:nvPr/>
            </p:nvSpPr>
            <p:spPr bwMode="auto">
              <a:xfrm>
                <a:off x="2787414" y="2826641"/>
                <a:ext cx="10668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参数管理</a:t>
                </a:r>
                <a:endParaRPr lang="zh-CN" altLang="en-US" sz="10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5" name="Text Box 64"/>
              <p:cNvSpPr txBox="1">
                <a:spLocks noChangeArrowheads="1"/>
              </p:cNvSpPr>
              <p:nvPr/>
            </p:nvSpPr>
            <p:spPr bwMode="auto">
              <a:xfrm>
                <a:off x="1220639" y="5873474"/>
                <a:ext cx="1293097" cy="39915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00" b="1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主数据采集</a:t>
                </a:r>
                <a:endParaRPr lang="zh-CN" altLang="en-US" sz="1000" b="1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6" name="Rectangle 39"/>
              <p:cNvSpPr>
                <a:spLocks noChangeArrowheads="1"/>
              </p:cNvSpPr>
              <p:nvPr/>
            </p:nvSpPr>
            <p:spPr bwMode="auto">
              <a:xfrm>
                <a:off x="3258733" y="4565536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编码维护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7" name="Rectangle 39"/>
              <p:cNvSpPr>
                <a:spLocks noChangeArrowheads="1"/>
              </p:cNvSpPr>
              <p:nvPr/>
            </p:nvSpPr>
            <p:spPr bwMode="auto">
              <a:xfrm>
                <a:off x="3258733" y="4914852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编码查询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8" name="Rectangle 30"/>
              <p:cNvSpPr>
                <a:spLocks noChangeArrowheads="1"/>
              </p:cNvSpPr>
              <p:nvPr/>
            </p:nvSpPr>
            <p:spPr bwMode="auto">
              <a:xfrm>
                <a:off x="4556490" y="3477040"/>
                <a:ext cx="1219200" cy="1828800"/>
              </a:xfrm>
              <a:prstGeom prst="rect">
                <a:avLst/>
              </a:prstGeom>
              <a:solidFill>
                <a:srgbClr val="DBEEF4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">
                  <a:buFont typeface="Arial" panose="020B0604020202020204" pitchFamily="34" charset="0"/>
                  <a:buNone/>
                </a:pPr>
                <a:endParaRPr lang="zh-CN" altLang="zh-CN" sz="10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9" name="Text Box 31"/>
              <p:cNvSpPr txBox="1">
                <a:spLocks noChangeArrowheads="1"/>
              </p:cNvSpPr>
              <p:nvPr/>
            </p:nvSpPr>
            <p:spPr bwMode="auto">
              <a:xfrm>
                <a:off x="4705714" y="3477041"/>
                <a:ext cx="1066799" cy="39915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00" b="1" dirty="0">
                    <a:solidFill>
                      <a:srgbClr val="00A0E9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数据管理</a:t>
                </a:r>
                <a:endParaRPr lang="zh-CN" altLang="en-US" sz="1000" b="1" dirty="0">
                  <a:solidFill>
                    <a:srgbClr val="00A0E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0" name="Rectangle 32"/>
              <p:cNvSpPr>
                <a:spLocks noChangeArrowheads="1"/>
              </p:cNvSpPr>
              <p:nvPr/>
            </p:nvSpPr>
            <p:spPr bwMode="auto">
              <a:xfrm>
                <a:off x="4632690" y="3848168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数据映射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1" name="Rectangle 33"/>
              <p:cNvSpPr>
                <a:spLocks noChangeArrowheads="1"/>
              </p:cNvSpPr>
              <p:nvPr/>
            </p:nvSpPr>
            <p:spPr bwMode="auto">
              <a:xfrm>
                <a:off x="4632690" y="4191715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数据留痕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2" name="Rectangle 34"/>
              <p:cNvSpPr>
                <a:spLocks noChangeArrowheads="1"/>
              </p:cNvSpPr>
              <p:nvPr/>
            </p:nvSpPr>
            <p:spPr bwMode="auto">
              <a:xfrm>
                <a:off x="4632690" y="4563090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数据查询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3" name="Rectangle 35"/>
              <p:cNvSpPr>
                <a:spLocks noChangeArrowheads="1"/>
              </p:cNvSpPr>
              <p:nvPr/>
            </p:nvSpPr>
            <p:spPr bwMode="auto">
              <a:xfrm>
                <a:off x="4632690" y="4924840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数据备份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4" name="Rectangle 3"/>
              <p:cNvSpPr>
                <a:spLocks noChangeArrowheads="1"/>
              </p:cNvSpPr>
              <p:nvPr/>
            </p:nvSpPr>
            <p:spPr bwMode="auto">
              <a:xfrm>
                <a:off x="7613157" y="3322263"/>
                <a:ext cx="3553531" cy="22098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endParaRPr lang="zh-CN" altLang="en-US" sz="100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5" name="Rectangle 30"/>
              <p:cNvSpPr>
                <a:spLocks noChangeArrowheads="1"/>
              </p:cNvSpPr>
              <p:nvPr/>
            </p:nvSpPr>
            <p:spPr bwMode="auto">
              <a:xfrm>
                <a:off x="8314991" y="3474663"/>
                <a:ext cx="1219200" cy="1828800"/>
              </a:xfrm>
              <a:prstGeom prst="rect">
                <a:avLst/>
              </a:prstGeom>
              <a:solidFill>
                <a:srgbClr val="DBEEF4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">
                  <a:buFont typeface="Arial" panose="020B0604020202020204" pitchFamily="34" charset="0"/>
                  <a:buNone/>
                </a:pPr>
                <a:endParaRPr lang="zh-CN" altLang="zh-CN" sz="10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6" name="Text Box 31"/>
              <p:cNvSpPr txBox="1">
                <a:spLocks noChangeArrowheads="1"/>
              </p:cNvSpPr>
              <p:nvPr/>
            </p:nvSpPr>
            <p:spPr bwMode="auto">
              <a:xfrm>
                <a:off x="8381466" y="3474663"/>
                <a:ext cx="1251847" cy="40416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00" b="1" dirty="0">
                    <a:solidFill>
                      <a:srgbClr val="00A0E9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主数据标准</a:t>
                </a:r>
                <a:endParaRPr lang="zh-CN" altLang="en-US" sz="1000" b="1" dirty="0">
                  <a:solidFill>
                    <a:srgbClr val="00A0E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7" name="Rectangle 32"/>
              <p:cNvSpPr>
                <a:spLocks noChangeArrowheads="1"/>
              </p:cNvSpPr>
              <p:nvPr/>
            </p:nvSpPr>
            <p:spPr bwMode="auto">
              <a:xfrm>
                <a:off x="8391191" y="3845791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标准定义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8" name="Rectangle 33"/>
              <p:cNvSpPr>
                <a:spLocks noChangeArrowheads="1"/>
              </p:cNvSpPr>
              <p:nvPr/>
            </p:nvSpPr>
            <p:spPr bwMode="auto">
              <a:xfrm>
                <a:off x="8391191" y="4189338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数据字典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9" name="Rectangle 34"/>
              <p:cNvSpPr>
                <a:spLocks noChangeArrowheads="1"/>
              </p:cNvSpPr>
              <p:nvPr/>
            </p:nvSpPr>
            <p:spPr bwMode="auto">
              <a:xfrm>
                <a:off x="8391191" y="4560713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分类规范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0" name="Rectangle 35"/>
              <p:cNvSpPr>
                <a:spLocks noChangeArrowheads="1"/>
              </p:cNvSpPr>
              <p:nvPr/>
            </p:nvSpPr>
            <p:spPr bwMode="auto">
              <a:xfrm>
                <a:off x="8391191" y="4922463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标准查询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1" name="Rectangle 36"/>
              <p:cNvSpPr>
                <a:spLocks noChangeArrowheads="1"/>
              </p:cNvSpPr>
              <p:nvPr/>
            </p:nvSpPr>
            <p:spPr bwMode="auto">
              <a:xfrm>
                <a:off x="9686591" y="3474663"/>
                <a:ext cx="1219200" cy="1828800"/>
              </a:xfrm>
              <a:prstGeom prst="rect">
                <a:avLst/>
              </a:prstGeom>
              <a:solidFill>
                <a:srgbClr val="DBEEF4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">
                  <a:buFont typeface="Arial" panose="020B0604020202020204" pitchFamily="34" charset="0"/>
                  <a:buNone/>
                </a:pPr>
                <a:endParaRPr lang="zh-CN" altLang="zh-CN" sz="10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2" name="Text Box 37"/>
              <p:cNvSpPr txBox="1">
                <a:spLocks noChangeArrowheads="1"/>
              </p:cNvSpPr>
              <p:nvPr/>
            </p:nvSpPr>
            <p:spPr bwMode="auto">
              <a:xfrm>
                <a:off x="9762790" y="3474663"/>
                <a:ext cx="1219200" cy="40416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00" b="1" dirty="0">
                    <a:solidFill>
                      <a:srgbClr val="00A0E9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主数据质量</a:t>
                </a:r>
                <a:endParaRPr lang="zh-CN" altLang="en-US" sz="1000" b="1" dirty="0">
                  <a:solidFill>
                    <a:srgbClr val="00A0E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3" name="Rectangle 38"/>
              <p:cNvSpPr>
                <a:spLocks noChangeArrowheads="1"/>
              </p:cNvSpPr>
              <p:nvPr/>
            </p:nvSpPr>
            <p:spPr bwMode="auto">
              <a:xfrm>
                <a:off x="9762791" y="3840450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质检规则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4" name="Rectangle 39"/>
              <p:cNvSpPr>
                <a:spLocks noChangeArrowheads="1"/>
              </p:cNvSpPr>
              <p:nvPr/>
            </p:nvSpPr>
            <p:spPr bwMode="auto">
              <a:xfrm>
                <a:off x="9762791" y="4187750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清洗转换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5" name="Text Box 54"/>
              <p:cNvSpPr txBox="1">
                <a:spLocks noChangeArrowheads="1"/>
              </p:cNvSpPr>
              <p:nvPr/>
            </p:nvSpPr>
            <p:spPr bwMode="auto">
              <a:xfrm>
                <a:off x="7801430" y="3829112"/>
                <a:ext cx="304800" cy="135469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00" b="1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主数据治理</a:t>
                </a:r>
                <a:endParaRPr lang="zh-CN" altLang="en-US" sz="1000" b="1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6" name="Rectangle 39"/>
              <p:cNvSpPr>
                <a:spLocks noChangeArrowheads="1"/>
              </p:cNvSpPr>
              <p:nvPr/>
            </p:nvSpPr>
            <p:spPr bwMode="auto">
              <a:xfrm>
                <a:off x="9762791" y="4566330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数据追溯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7" name="Rectangle 39"/>
              <p:cNvSpPr>
                <a:spLocks noChangeArrowheads="1"/>
              </p:cNvSpPr>
              <p:nvPr/>
            </p:nvSpPr>
            <p:spPr bwMode="auto">
              <a:xfrm>
                <a:off x="9762791" y="4915646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质量报告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8" name="Rectangle 36"/>
              <p:cNvSpPr>
                <a:spLocks noChangeArrowheads="1"/>
              </p:cNvSpPr>
              <p:nvPr/>
            </p:nvSpPr>
            <p:spPr bwMode="auto">
              <a:xfrm>
                <a:off x="5935537" y="3477040"/>
                <a:ext cx="1219200" cy="1828800"/>
              </a:xfrm>
              <a:prstGeom prst="rect">
                <a:avLst/>
              </a:prstGeom>
              <a:solidFill>
                <a:srgbClr val="DBEEF4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">
                  <a:buFont typeface="Arial" panose="020B0604020202020204" pitchFamily="34" charset="0"/>
                  <a:buNone/>
                </a:pPr>
                <a:endParaRPr lang="zh-CN" altLang="zh-CN" sz="10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9" name="Text Box 37"/>
              <p:cNvSpPr txBox="1">
                <a:spLocks noChangeArrowheads="1"/>
              </p:cNvSpPr>
              <p:nvPr/>
            </p:nvSpPr>
            <p:spPr bwMode="auto">
              <a:xfrm>
                <a:off x="6098362" y="3477041"/>
                <a:ext cx="1139826" cy="39915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00" b="1" dirty="0">
                    <a:solidFill>
                      <a:srgbClr val="00A0E9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集成管理</a:t>
                </a:r>
                <a:endParaRPr lang="zh-CN" altLang="en-US" sz="1000" b="1" dirty="0">
                  <a:solidFill>
                    <a:srgbClr val="00A0E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0" name="Rectangle 38"/>
              <p:cNvSpPr>
                <a:spLocks noChangeArrowheads="1"/>
              </p:cNvSpPr>
              <p:nvPr/>
            </p:nvSpPr>
            <p:spPr bwMode="auto">
              <a:xfrm>
                <a:off x="6011737" y="3842827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接口开发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1" name="Rectangle 39"/>
              <p:cNvSpPr>
                <a:spLocks noChangeArrowheads="1"/>
              </p:cNvSpPr>
              <p:nvPr/>
            </p:nvSpPr>
            <p:spPr bwMode="auto">
              <a:xfrm>
                <a:off x="6011737" y="4184139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接口管理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2" name="Rectangle 39"/>
              <p:cNvSpPr>
                <a:spLocks noChangeArrowheads="1"/>
              </p:cNvSpPr>
              <p:nvPr/>
            </p:nvSpPr>
            <p:spPr bwMode="auto">
              <a:xfrm>
                <a:off x="6011737" y="4928098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门户集成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3" name="Rectangle 11"/>
              <p:cNvSpPr>
                <a:spLocks noChangeArrowheads="1"/>
              </p:cNvSpPr>
              <p:nvPr/>
            </p:nvSpPr>
            <p:spPr bwMode="auto">
              <a:xfrm>
                <a:off x="8213178" y="2321062"/>
                <a:ext cx="1397000" cy="304800"/>
              </a:xfrm>
              <a:prstGeom prst="rect">
                <a:avLst/>
              </a:prstGeom>
              <a:solidFill>
                <a:srgbClr val="005DA2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对接</a:t>
                </a:r>
                <a:r>
                  <a:rPr lang="en-US" altLang="zh-CN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ESB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4" name="Rectangle 12"/>
              <p:cNvSpPr>
                <a:spLocks noChangeArrowheads="1"/>
              </p:cNvSpPr>
              <p:nvPr/>
            </p:nvSpPr>
            <p:spPr bwMode="auto">
              <a:xfrm>
                <a:off x="8210123" y="2708463"/>
                <a:ext cx="1397000" cy="304800"/>
              </a:xfrm>
              <a:prstGeom prst="rect">
                <a:avLst/>
              </a:prstGeom>
              <a:solidFill>
                <a:srgbClr val="005DA2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服务管理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5" name="Text Box 13"/>
              <p:cNvSpPr txBox="1">
                <a:spLocks noChangeArrowheads="1"/>
              </p:cNvSpPr>
              <p:nvPr/>
            </p:nvSpPr>
            <p:spPr bwMode="auto">
              <a:xfrm>
                <a:off x="9036822" y="1807145"/>
                <a:ext cx="1471839" cy="41124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050" b="1" dirty="0">
                    <a:solidFill>
                      <a:srgbClr val="00206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主数据分发</a:t>
                </a:r>
                <a:endParaRPr lang="zh-CN" altLang="en-US" sz="1050" b="1" dirty="0">
                  <a:solidFill>
                    <a:srgbClr val="00206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6" name="Rectangle 12"/>
              <p:cNvSpPr>
                <a:spLocks noChangeArrowheads="1"/>
              </p:cNvSpPr>
              <p:nvPr/>
            </p:nvSpPr>
            <p:spPr bwMode="auto">
              <a:xfrm>
                <a:off x="9701718" y="2321638"/>
                <a:ext cx="1397000" cy="304800"/>
              </a:xfrm>
              <a:prstGeom prst="rect">
                <a:avLst/>
              </a:prstGeom>
              <a:solidFill>
                <a:srgbClr val="005DA2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数据交换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7" name="Rectangle 12"/>
              <p:cNvSpPr>
                <a:spLocks noChangeArrowheads="1"/>
              </p:cNvSpPr>
              <p:nvPr/>
            </p:nvSpPr>
            <p:spPr bwMode="auto">
              <a:xfrm>
                <a:off x="9701718" y="2709727"/>
                <a:ext cx="1397000" cy="304800"/>
              </a:xfrm>
              <a:prstGeom prst="rect">
                <a:avLst/>
              </a:prstGeom>
              <a:solidFill>
                <a:srgbClr val="005DA2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任务调度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8" name="Rectangle 9"/>
              <p:cNvSpPr>
                <a:spLocks noChangeArrowheads="1"/>
              </p:cNvSpPr>
              <p:nvPr/>
            </p:nvSpPr>
            <p:spPr bwMode="auto">
              <a:xfrm>
                <a:off x="9208151" y="1187076"/>
                <a:ext cx="1066800" cy="3048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组织架构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9" name="流程图: 过程 138"/>
              <p:cNvSpPr/>
              <p:nvPr/>
            </p:nvSpPr>
            <p:spPr>
              <a:xfrm>
                <a:off x="533408" y="1110876"/>
                <a:ext cx="473393" cy="5335587"/>
              </a:xfrm>
              <a:prstGeom prst="flowChartProcess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2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数据生命周期</a:t>
                </a:r>
                <a:endPara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流程图: 过程 139"/>
              <p:cNvSpPr/>
              <p:nvPr/>
            </p:nvSpPr>
            <p:spPr>
              <a:xfrm>
                <a:off x="11256432" y="1110876"/>
                <a:ext cx="473393" cy="5335587"/>
              </a:xfrm>
              <a:prstGeom prst="flowChartProcess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2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数据安全</a:t>
                </a:r>
                <a:endPara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Rectangle 39"/>
              <p:cNvSpPr>
                <a:spLocks noChangeArrowheads="1"/>
              </p:cNvSpPr>
              <p:nvPr/>
            </p:nvSpPr>
            <p:spPr bwMode="auto">
              <a:xfrm>
                <a:off x="6011737" y="4565536"/>
                <a:ext cx="1066800" cy="22860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接口监控</a:t>
                </a:r>
                <a:endPara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2" name="Rectangle 11"/>
              <p:cNvSpPr>
                <a:spLocks noChangeArrowheads="1"/>
              </p:cNvSpPr>
              <p:nvPr/>
            </p:nvSpPr>
            <p:spPr bwMode="auto">
              <a:xfrm>
                <a:off x="6869767" y="2326650"/>
                <a:ext cx="1008000" cy="306000"/>
              </a:xfrm>
              <a:prstGeom prst="rect">
                <a:avLst/>
              </a:prstGeom>
              <a:solidFill>
                <a:srgbClr val="005DA2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工作流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3" name="Rectangle 11"/>
              <p:cNvSpPr>
                <a:spLocks noChangeArrowheads="1"/>
              </p:cNvSpPr>
              <p:nvPr/>
            </p:nvSpPr>
            <p:spPr bwMode="auto">
              <a:xfrm>
                <a:off x="6869767" y="2707263"/>
                <a:ext cx="1008000" cy="306000"/>
              </a:xfrm>
              <a:prstGeom prst="rect">
                <a:avLst/>
              </a:prstGeom>
              <a:solidFill>
                <a:srgbClr val="005DA2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关系图谱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4" name="Rectangle 11"/>
              <p:cNvSpPr>
                <a:spLocks noChangeArrowheads="1"/>
              </p:cNvSpPr>
              <p:nvPr/>
            </p:nvSpPr>
            <p:spPr bwMode="auto">
              <a:xfrm>
                <a:off x="2560232" y="5877820"/>
                <a:ext cx="1397000" cy="304800"/>
              </a:xfrm>
              <a:prstGeom prst="rect">
                <a:avLst/>
              </a:prstGeom>
              <a:solidFill>
                <a:srgbClr val="005DA2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人工录入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5" name="Rectangle 12"/>
              <p:cNvSpPr>
                <a:spLocks noChangeArrowheads="1"/>
              </p:cNvSpPr>
              <p:nvPr/>
            </p:nvSpPr>
            <p:spPr bwMode="auto">
              <a:xfrm>
                <a:off x="9432592" y="5877820"/>
                <a:ext cx="1397000" cy="304800"/>
              </a:xfrm>
              <a:prstGeom prst="rect">
                <a:avLst/>
              </a:prstGeom>
              <a:solidFill>
                <a:srgbClr val="005DA2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自动采集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6" name="Rectangle 12"/>
              <p:cNvSpPr>
                <a:spLocks noChangeArrowheads="1"/>
              </p:cNvSpPr>
              <p:nvPr/>
            </p:nvSpPr>
            <p:spPr bwMode="auto">
              <a:xfrm>
                <a:off x="4851019" y="5877820"/>
                <a:ext cx="1397000" cy="304800"/>
              </a:xfrm>
              <a:prstGeom prst="rect">
                <a:avLst/>
              </a:prstGeom>
              <a:solidFill>
                <a:srgbClr val="005DA2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导入导出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7" name="Rectangle 12"/>
              <p:cNvSpPr>
                <a:spLocks noChangeArrowheads="1"/>
              </p:cNvSpPr>
              <p:nvPr/>
            </p:nvSpPr>
            <p:spPr bwMode="auto">
              <a:xfrm>
                <a:off x="7141805" y="5877820"/>
                <a:ext cx="1397000" cy="304800"/>
              </a:xfrm>
              <a:prstGeom prst="rect">
                <a:avLst/>
              </a:prstGeom>
              <a:solidFill>
                <a:srgbClr val="005DA2"/>
              </a:solidFill>
              <a:ln w="9525">
                <a:noFill/>
                <a:miter lim="800000"/>
              </a:ln>
            </p:spPr>
            <p:txBody>
              <a:bodyPr wrap="none" lIns="90170" tIns="46990" rIns="90170" bIns="46990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数据整合</a:t>
                </a:r>
                <a:endParaRPr lang="zh-CN" altLang="en-US" sz="1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828753" y="6066589"/>
              <a:ext cx="9894672" cy="507771"/>
              <a:chOff x="1348048" y="6120219"/>
              <a:chExt cx="9141662" cy="876640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1348048" y="6120219"/>
                <a:ext cx="9141662" cy="876640"/>
              </a:xfrm>
              <a:prstGeom prst="rect">
                <a:avLst/>
              </a:prstGeom>
              <a:solidFill>
                <a:srgbClr val="539EC4">
                  <a:alpha val="8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2401926" y="6340159"/>
                <a:ext cx="1109687" cy="4871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ERP</a:t>
                </a:r>
                <a:r>
                  <a:rPr lang="zh-CN" altLang="zh-CN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系统</a:t>
                </a:r>
                <a:endParaRPr lang="zh-CN" altLang="en-US" sz="1000" spc="1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3873415" y="6342217"/>
                <a:ext cx="1109687" cy="4871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  <a:spcBef>
                    <a:spcPts val="1815"/>
                  </a:spcBef>
                </a:pPr>
                <a:r>
                  <a:rPr lang="en-US" altLang="zh-CN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MES</a:t>
                </a:r>
                <a:r>
                  <a:rPr lang="zh-CN" altLang="zh-CN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系统</a:t>
                </a:r>
                <a:endParaRPr lang="zh-CN" altLang="en-US" sz="1000" spc="1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5368239" y="6335068"/>
                <a:ext cx="1109687" cy="4871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BPM</a:t>
                </a:r>
                <a:r>
                  <a:rPr lang="zh-CN" altLang="en-US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系统</a:t>
                </a:r>
                <a:endPara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6835547" y="6342217"/>
                <a:ext cx="1109687" cy="4871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en-US" altLang="zh-CN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CRM</a:t>
                </a:r>
                <a:r>
                  <a:rPr lang="zh-CN" altLang="zh-CN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系统</a:t>
                </a:r>
                <a:endParaRPr lang="zh-CN" altLang="zh-CN" sz="1000" spc="1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8224224" y="6342217"/>
                <a:ext cx="1109687" cy="4871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SCM</a:t>
                </a:r>
                <a:r>
                  <a:rPr lang="zh-CN" altLang="zh-CN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系统</a:t>
                </a:r>
                <a:endParaRPr lang="zh-CN" altLang="en-US" sz="1000" spc="1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9596313" y="6343034"/>
                <a:ext cx="708446" cy="4871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……</a:t>
                </a:r>
                <a:endPara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1565887" y="6312972"/>
                <a:ext cx="901797" cy="565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数据源</a:t>
                </a:r>
                <a:endParaRPr lang="zh-CN" altLang="en-US" sz="11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828753" y="1074655"/>
              <a:ext cx="9894671" cy="507771"/>
              <a:chOff x="1348047" y="5992765"/>
              <a:chExt cx="9141663" cy="876640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1348047" y="5992765"/>
                <a:ext cx="9141663" cy="876640"/>
              </a:xfrm>
              <a:prstGeom prst="rect">
                <a:avLst/>
              </a:prstGeom>
              <a:solidFill>
                <a:srgbClr val="539EC4">
                  <a:alpha val="8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2401926" y="6212704"/>
                <a:ext cx="1109687" cy="48716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实现数据共享</a:t>
                </a:r>
                <a:endParaRPr lang="zh-CN" altLang="en-US" sz="1000" spc="1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3873415" y="6214763"/>
                <a:ext cx="1109687" cy="48716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  <a:spcBef>
                    <a:spcPts val="1815"/>
                  </a:spcBef>
                </a:pPr>
                <a:r>
                  <a:rPr lang="zh-CN" altLang="en-US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提升数据质量</a:t>
                </a:r>
                <a:endParaRPr lang="zh-CN" altLang="en-US" sz="1000" spc="1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5368239" y="6207614"/>
                <a:ext cx="1109687" cy="48716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缩减运维成本</a:t>
                </a:r>
                <a:endPara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6835547" y="6214763"/>
                <a:ext cx="1109687" cy="48716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zh-CN" altLang="en-US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降低数据风险</a:t>
                </a:r>
                <a:endParaRPr lang="zh-CN" altLang="zh-CN" sz="1000" spc="1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8224224" y="6214763"/>
                <a:ext cx="1109687" cy="48716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0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改善决策支撑</a:t>
                </a:r>
                <a:endParaRPr lang="zh-CN" altLang="en-US" sz="1000" spc="1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9596313" y="6215579"/>
                <a:ext cx="708446" cy="48716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spc="1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……</a:t>
                </a:r>
                <a:endPara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1571251" y="6187991"/>
                <a:ext cx="901797" cy="565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数据应用</a:t>
                </a:r>
                <a:endParaRPr lang="zh-CN" altLang="en-US" sz="11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" name="文本框 6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主数据平台功能架构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2" y="483206"/>
            <a:ext cx="539044" cy="4851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93" y="625626"/>
            <a:ext cx="1247029" cy="2003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48857" y="487927"/>
            <a:ext cx="806113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主数据平台技术架构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62134" y="4018405"/>
            <a:ext cx="8048310" cy="1106042"/>
            <a:chOff x="8733" y="7140"/>
            <a:chExt cx="8190" cy="1851"/>
          </a:xfrm>
        </p:grpSpPr>
        <p:sp>
          <p:nvSpPr>
            <p:cNvPr id="5" name="矩形 4"/>
            <p:cNvSpPr/>
            <p:nvPr/>
          </p:nvSpPr>
          <p:spPr>
            <a:xfrm>
              <a:off x="8733" y="7140"/>
              <a:ext cx="8190" cy="18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2000" rtlCol="0" anchor="t" anchorCtr="0"/>
            <a:p>
              <a:pPr algn="ctr" fontAlgn="t"/>
              <a:r>
                <a:rPr lang="zh-CN" altLang="en-US" dirty="0"/>
                <a:t>数据整合服务</a:t>
              </a:r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2108" y="7999"/>
              <a:ext cx="1390" cy="658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600" dirty="0"/>
                <a:t>批处理任务</a:t>
              </a:r>
              <a:endParaRPr lang="zh-CN" altLang="en-US" sz="1600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13565" y="7999"/>
              <a:ext cx="1389" cy="658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600" dirty="0"/>
                <a:t>交换任务</a:t>
              </a:r>
              <a:endParaRPr lang="zh-CN" altLang="en-US" sz="1600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9103" y="7999"/>
              <a:ext cx="1436" cy="657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600"/>
                <a:t>任务设计</a:t>
              </a:r>
              <a:endParaRPr lang="zh-CN" altLang="en-US" sz="1600"/>
            </a:p>
          </p:txBody>
        </p:sp>
        <p:sp>
          <p:nvSpPr>
            <p:cNvPr id="10" name="矩形 9"/>
            <p:cNvSpPr/>
            <p:nvPr/>
          </p:nvSpPr>
          <p:spPr>
            <a:xfrm>
              <a:off x="10606" y="8000"/>
              <a:ext cx="1436" cy="657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600" dirty="0"/>
                <a:t>任务管理</a:t>
              </a:r>
              <a:endParaRPr lang="zh-CN" altLang="en-US" sz="1600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15020" y="7999"/>
              <a:ext cx="1436" cy="657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600" dirty="0"/>
                <a:t>任务调度</a:t>
              </a:r>
              <a:endParaRPr lang="zh-CN" altLang="en-US" sz="1600" dirty="0"/>
            </a:p>
          </p:txBody>
        </p:sp>
      </p:grpSp>
      <p:sp>
        <p:nvSpPr>
          <p:cNvPr id="12" name="矩形 11"/>
          <p:cNvSpPr/>
          <p:nvPr/>
        </p:nvSpPr>
        <p:spPr>
          <a:xfrm>
            <a:off x="768819" y="1078865"/>
            <a:ext cx="10560685" cy="5005705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7344546" y="6178550"/>
            <a:ext cx="3864944" cy="488315"/>
            <a:chOff x="6483" y="9175"/>
            <a:chExt cx="5018" cy="1064"/>
          </a:xfrm>
          <a:solidFill>
            <a:schemeClr val="bg2">
              <a:lumMod val="65000"/>
            </a:schemeClr>
          </a:solidFill>
        </p:grpSpPr>
        <p:sp>
          <p:nvSpPr>
            <p:cNvPr id="14" name="矩形 13"/>
            <p:cNvSpPr/>
            <p:nvPr/>
          </p:nvSpPr>
          <p:spPr>
            <a:xfrm>
              <a:off x="6483" y="9175"/>
              <a:ext cx="5019" cy="53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/>
                <a:t>离线数据接入</a:t>
              </a:r>
              <a:endParaRPr lang="zh-CN" altLang="en-US" sz="14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9829" y="9707"/>
              <a:ext cx="1673" cy="532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/>
                <a:t>Excel</a:t>
              </a:r>
              <a:endParaRPr lang="en-US" altLang="zh-CN" sz="1400"/>
            </a:p>
          </p:txBody>
        </p:sp>
        <p:sp>
          <p:nvSpPr>
            <p:cNvPr id="16" name="矩形 15"/>
            <p:cNvSpPr/>
            <p:nvPr/>
          </p:nvSpPr>
          <p:spPr>
            <a:xfrm>
              <a:off x="8156" y="9707"/>
              <a:ext cx="1673" cy="532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/>
                <a:t>TXT</a:t>
              </a:r>
              <a:endParaRPr lang="en-US" altLang="zh-CN" sz="14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6483" y="9707"/>
              <a:ext cx="1673" cy="532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/>
                <a:t>JDBC</a:t>
              </a:r>
              <a:endParaRPr lang="en-US" altLang="zh-CN" sz="140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731604" y="2093018"/>
            <a:ext cx="4997789" cy="1776095"/>
            <a:chOff x="4414" y="1652"/>
            <a:chExt cx="7913" cy="2797"/>
          </a:xfrm>
        </p:grpSpPr>
        <p:sp>
          <p:nvSpPr>
            <p:cNvPr id="19" name="矩形 18"/>
            <p:cNvSpPr/>
            <p:nvPr/>
          </p:nvSpPr>
          <p:spPr>
            <a:xfrm>
              <a:off x="4414" y="1652"/>
              <a:ext cx="7913" cy="27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p>
              <a:pPr algn="ctr"/>
              <a:r>
                <a:rPr lang="zh-CN" altLang="en-US" dirty="0"/>
                <a:t>主数据服务</a:t>
              </a:r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4638" y="2274"/>
              <a:ext cx="1976" cy="496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 dirty="0"/>
                <a:t>主数据模型</a:t>
              </a:r>
              <a:endParaRPr lang="zh-CN" altLang="en-US" sz="1400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4638" y="2967"/>
              <a:ext cx="1976" cy="496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 dirty="0"/>
                <a:t>主数据维护</a:t>
              </a:r>
              <a:endParaRPr lang="zh-CN" altLang="en-US" sz="1400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4638" y="3660"/>
              <a:ext cx="1976" cy="496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 dirty="0"/>
                <a:t>主数据分发</a:t>
              </a:r>
              <a:endParaRPr lang="zh-CN" altLang="en-US" sz="1400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6838" y="2274"/>
              <a:ext cx="5252" cy="1882"/>
            </a:xfrm>
            <a:prstGeom prst="rect">
              <a:avLst/>
            </a:prstGeom>
            <a:solidFill>
              <a:srgbClr val="A6C3E6"/>
            </a:solidFill>
            <a:ln w="28575">
              <a:solidFill>
                <a:schemeClr val="accent3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 sz="1400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7068" y="2541"/>
              <a:ext cx="1442" cy="552"/>
            </a:xfrm>
            <a:prstGeom prst="rect">
              <a:avLst/>
            </a:prstGeom>
            <a:solidFill>
              <a:srgbClr val="3B6DC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en-US" altLang="zh-CN" sz="1100" dirty="0">
                  <a:solidFill>
                    <a:schemeClr val="bg1"/>
                  </a:solidFill>
                </a:rPr>
                <a:t>EUI</a:t>
              </a:r>
              <a:r>
                <a:rPr lang="zh-CN" altLang="en-US" sz="1100" dirty="0">
                  <a:solidFill>
                    <a:schemeClr val="bg1"/>
                  </a:solidFill>
                </a:rPr>
                <a:t>组件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773" y="2537"/>
              <a:ext cx="1442" cy="552"/>
            </a:xfrm>
            <a:prstGeom prst="rect">
              <a:avLst/>
            </a:prstGeom>
            <a:solidFill>
              <a:srgbClr val="3B6DC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100" dirty="0">
                  <a:solidFill>
                    <a:schemeClr val="bg1"/>
                  </a:solidFill>
                </a:rPr>
                <a:t>表达式计算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075" y="3290"/>
              <a:ext cx="1442" cy="552"/>
            </a:xfrm>
            <a:prstGeom prst="rect">
              <a:avLst/>
            </a:prstGeom>
            <a:solidFill>
              <a:srgbClr val="3B6DC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100" dirty="0">
                  <a:solidFill>
                    <a:schemeClr val="bg1"/>
                  </a:solidFill>
                </a:rPr>
                <a:t>编码引擎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776" y="3286"/>
              <a:ext cx="1442" cy="552"/>
            </a:xfrm>
            <a:prstGeom prst="rect">
              <a:avLst/>
            </a:prstGeom>
            <a:solidFill>
              <a:srgbClr val="3B6DC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100" dirty="0">
                  <a:solidFill>
                    <a:schemeClr val="bg1"/>
                  </a:solidFill>
                </a:rPr>
                <a:t>相似度算法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477" y="2537"/>
              <a:ext cx="1442" cy="552"/>
            </a:xfrm>
            <a:prstGeom prst="rect">
              <a:avLst/>
            </a:prstGeom>
            <a:solidFill>
              <a:srgbClr val="3B6DC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en-US" altLang="zh-CN" sz="1100" dirty="0" err="1">
                  <a:solidFill>
                    <a:schemeClr val="bg1"/>
                  </a:solidFill>
                </a:rPr>
                <a:t>FastDFS</a:t>
              </a:r>
              <a:endParaRPr lang="en-US" altLang="zh-CN" sz="1100" dirty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1100" dirty="0">
                  <a:solidFill>
                    <a:schemeClr val="bg1"/>
                  </a:solidFill>
                </a:rPr>
                <a:t>存储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0477" y="3286"/>
              <a:ext cx="1442" cy="552"/>
            </a:xfrm>
            <a:prstGeom prst="rect">
              <a:avLst/>
            </a:prstGeom>
            <a:solidFill>
              <a:srgbClr val="3B6DC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100" dirty="0">
                  <a:solidFill>
                    <a:schemeClr val="bg1"/>
                  </a:solidFill>
                </a:rPr>
                <a:t>工作流引擎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836143" y="2098214"/>
            <a:ext cx="1645285" cy="1771015"/>
            <a:chOff x="7087" y="1634"/>
            <a:chExt cx="2589" cy="2789"/>
          </a:xfrm>
        </p:grpSpPr>
        <p:sp>
          <p:nvSpPr>
            <p:cNvPr id="31" name="矩形 30"/>
            <p:cNvSpPr/>
            <p:nvPr/>
          </p:nvSpPr>
          <p:spPr>
            <a:xfrm>
              <a:off x="7087" y="1634"/>
              <a:ext cx="2589" cy="2789"/>
            </a:xfrm>
            <a:prstGeom prst="rect">
              <a:avLst/>
            </a:prstGeom>
            <a:solidFill>
              <a:srgbClr val="A9D1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p>
              <a:pPr algn="ctr"/>
              <a:r>
                <a:rPr lang="zh-CN" altLang="en-US" dirty="0"/>
                <a:t>数据标准服务</a:t>
              </a:r>
              <a:endParaRPr lang="zh-CN" altLang="en-US" dirty="0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6" y="2264"/>
              <a:ext cx="2349" cy="628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 dirty="0">
                  <a:solidFill>
                    <a:schemeClr val="bg1"/>
                  </a:solidFill>
                </a:rPr>
                <a:t>标准发布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216" y="2950"/>
              <a:ext cx="2349" cy="628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标准查询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7228" y="3635"/>
              <a:ext cx="2349" cy="628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 dirty="0">
                  <a:solidFill>
                    <a:schemeClr val="bg1"/>
                  </a:solidFill>
                </a:rPr>
                <a:t>标准文档管理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588108" y="2098213"/>
            <a:ext cx="1644650" cy="1771014"/>
            <a:chOff x="10113" y="1634"/>
            <a:chExt cx="2590" cy="2674"/>
          </a:xfrm>
        </p:grpSpPr>
        <p:sp>
          <p:nvSpPr>
            <p:cNvPr id="38" name="矩形 37"/>
            <p:cNvSpPr/>
            <p:nvPr/>
          </p:nvSpPr>
          <p:spPr>
            <a:xfrm>
              <a:off x="10113" y="1634"/>
              <a:ext cx="2590" cy="2674"/>
            </a:xfrm>
            <a:prstGeom prst="rect">
              <a:avLst/>
            </a:prstGeom>
            <a:solidFill>
              <a:srgbClr val="A9D1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p>
              <a:pPr algn="ctr"/>
              <a:r>
                <a:rPr lang="zh-CN" altLang="en-US" dirty="0"/>
                <a:t>数据质量服务</a:t>
              </a:r>
              <a:endParaRPr lang="zh-CN" altLang="en-US" dirty="0"/>
            </a:p>
          </p:txBody>
        </p:sp>
        <p:sp>
          <p:nvSpPr>
            <p:cNvPr id="40" name="矩形 39"/>
            <p:cNvSpPr/>
            <p:nvPr/>
          </p:nvSpPr>
          <p:spPr>
            <a:xfrm>
              <a:off x="10242" y="2238"/>
              <a:ext cx="2332" cy="396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 dirty="0">
                  <a:solidFill>
                    <a:schemeClr val="bg1"/>
                  </a:solidFill>
                </a:rPr>
                <a:t>规则管理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0242" y="2742"/>
              <a:ext cx="2332" cy="396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质量评估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242" y="3246"/>
              <a:ext cx="2332" cy="396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质量整改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0242" y="3750"/>
              <a:ext cx="2332" cy="396"/>
            </a:xfrm>
            <a:prstGeom prst="rect">
              <a:avLst/>
            </a:prstGeom>
            <a:solidFill>
              <a:srgbClr val="70AD47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 dirty="0">
                  <a:solidFill>
                    <a:schemeClr val="bg1"/>
                  </a:solidFill>
                </a:rPr>
                <a:t>质量报告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729699" y="5259808"/>
            <a:ext cx="8495030" cy="683159"/>
            <a:chOff x="2581" y="7559"/>
            <a:chExt cx="8969" cy="1437"/>
          </a:xfrm>
        </p:grpSpPr>
        <p:sp>
          <p:nvSpPr>
            <p:cNvPr id="54" name="矩形 53"/>
            <p:cNvSpPr/>
            <p:nvPr/>
          </p:nvSpPr>
          <p:spPr>
            <a:xfrm>
              <a:off x="2581" y="7559"/>
              <a:ext cx="8969" cy="143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p>
              <a:pPr algn="ctr"/>
              <a:r>
                <a:rPr lang="zh-CN" altLang="en-US"/>
                <a:t>平台服务</a:t>
              </a:r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2831" y="8319"/>
              <a:ext cx="1522" cy="532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/>
                <a:t>数据源</a:t>
              </a:r>
              <a:endParaRPr lang="zh-CN" altLang="en-US" sz="1400"/>
            </a:p>
          </p:txBody>
        </p:sp>
        <p:sp>
          <p:nvSpPr>
            <p:cNvPr id="59" name="矩形 58"/>
            <p:cNvSpPr/>
            <p:nvPr/>
          </p:nvSpPr>
          <p:spPr>
            <a:xfrm>
              <a:off x="4507" y="8319"/>
              <a:ext cx="1522" cy="532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/>
                <a:t>日志</a:t>
              </a:r>
              <a:endParaRPr lang="zh-CN" altLang="en-US" sz="1400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6257" y="8319"/>
              <a:ext cx="1522" cy="532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/>
                <a:t>消息</a:t>
              </a:r>
              <a:endParaRPr lang="zh-CN" altLang="en-US" sz="1400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7995" y="8319"/>
              <a:ext cx="1522" cy="532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 sz="1400"/>
                <a:t>工作流</a:t>
              </a:r>
              <a:endParaRPr lang="zh-CN" altLang="en-US" sz="1400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9678" y="8319"/>
              <a:ext cx="1522" cy="532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en-US" altLang="zh-CN" sz="1400"/>
                <a:t>Redis</a:t>
              </a:r>
              <a:r>
                <a:rPr lang="zh-CN" altLang="en-US" sz="1400"/>
                <a:t>缓存</a:t>
              </a:r>
              <a:endParaRPr lang="zh-CN" altLang="en-US" sz="1400"/>
            </a:p>
          </p:txBody>
        </p:sp>
      </p:grpSp>
      <p:sp>
        <p:nvSpPr>
          <p:cNvPr id="151" name="矩形 150"/>
          <p:cNvSpPr/>
          <p:nvPr/>
        </p:nvSpPr>
        <p:spPr>
          <a:xfrm>
            <a:off x="1320979" y="1275080"/>
            <a:ext cx="902970" cy="4667885"/>
          </a:xfrm>
          <a:prstGeom prst="rect">
            <a:avLst/>
          </a:prstGeom>
          <a:solidFill>
            <a:srgbClr val="A6C3E6"/>
          </a:solidFill>
          <a:ln>
            <a:solidFill>
              <a:srgbClr val="4472C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/>
              <a:t>Nacos</a:t>
            </a:r>
            <a:endParaRPr lang="en-US" altLang="zh-CN"/>
          </a:p>
          <a:p>
            <a:pPr algn="ctr"/>
            <a:r>
              <a:rPr lang="zh-CN" altLang="en-US"/>
              <a:t>注册</a:t>
            </a:r>
            <a:endParaRPr lang="zh-CN" altLang="en-US"/>
          </a:p>
          <a:p>
            <a:pPr algn="ctr"/>
            <a:r>
              <a:rPr lang="zh-CN" altLang="en-US"/>
              <a:t>中心</a:t>
            </a:r>
            <a:endParaRPr lang="zh-CN" altLang="en-US"/>
          </a:p>
        </p:txBody>
      </p:sp>
      <p:grpSp>
        <p:nvGrpSpPr>
          <p:cNvPr id="152" name="组合 151"/>
          <p:cNvGrpSpPr/>
          <p:nvPr/>
        </p:nvGrpSpPr>
        <p:grpSpPr>
          <a:xfrm>
            <a:off x="2731604" y="1275080"/>
            <a:ext cx="8497161" cy="708660"/>
            <a:chOff x="4714" y="1401"/>
            <a:chExt cx="5679" cy="1116"/>
          </a:xfrm>
        </p:grpSpPr>
        <p:sp>
          <p:nvSpPr>
            <p:cNvPr id="153" name="矩形 152"/>
            <p:cNvSpPr/>
            <p:nvPr/>
          </p:nvSpPr>
          <p:spPr>
            <a:xfrm>
              <a:off x="4714" y="1401"/>
              <a:ext cx="5679" cy="1116"/>
            </a:xfrm>
            <a:prstGeom prst="rect">
              <a:avLst/>
            </a:prstGeom>
            <a:solidFill>
              <a:srgbClr val="A6C3E6"/>
            </a:solidFill>
            <a:ln>
              <a:solidFill>
                <a:srgbClr val="4472C4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t" anchorCtr="0"/>
            <a:p>
              <a:pPr algn="ctr"/>
              <a:r>
                <a:rPr lang="zh-CN" altLang="en-US"/>
                <a:t>网关服务</a:t>
              </a:r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5345" y="2017"/>
              <a:ext cx="1898" cy="4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/>
                <a:t>Nginx</a:t>
              </a:r>
              <a:endParaRPr lang="en-US" altLang="zh-CN" sz="1400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7882" y="1999"/>
              <a:ext cx="1900" cy="4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/>
                <a:t>Gateway</a:t>
              </a:r>
              <a:endParaRPr lang="en-US" altLang="zh-CN" sz="1400"/>
            </a:p>
          </p:txBody>
        </p:sp>
      </p:grpSp>
      <p:sp>
        <p:nvSpPr>
          <p:cNvPr id="156" name="上下箭头 71"/>
          <p:cNvSpPr/>
          <p:nvPr/>
        </p:nvSpPr>
        <p:spPr>
          <a:xfrm>
            <a:off x="2790659" y="3771265"/>
            <a:ext cx="330200" cy="1527810"/>
          </a:xfrm>
          <a:prstGeom prst="upDownArrow">
            <a:avLst/>
          </a:prstGeom>
          <a:effectLst>
            <a:outerShdw blurRad="57150" dist="19050" dir="5400000" sx="1000" sy="1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7" name="上下箭头 73"/>
          <p:cNvSpPr/>
          <p:nvPr/>
        </p:nvSpPr>
        <p:spPr>
          <a:xfrm>
            <a:off x="7924921" y="5942965"/>
            <a:ext cx="330200" cy="379730"/>
          </a:xfrm>
          <a:prstGeom prst="upDownArrow">
            <a:avLst/>
          </a:prstGeom>
          <a:effectLst>
            <a:outerShdw blurRad="57150" dist="19050" dir="5400000" sx="1000" sy="1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8" name="上下箭头 75"/>
          <p:cNvSpPr/>
          <p:nvPr/>
        </p:nvSpPr>
        <p:spPr>
          <a:xfrm>
            <a:off x="4303229" y="5006224"/>
            <a:ext cx="330200" cy="379730"/>
          </a:xfrm>
          <a:prstGeom prst="upDownArrow">
            <a:avLst/>
          </a:prstGeom>
          <a:effectLst>
            <a:outerShdw blurRad="57150" dist="19050" dir="5400000" sx="1000" sy="1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9" name="上下箭头 76"/>
          <p:cNvSpPr/>
          <p:nvPr/>
        </p:nvSpPr>
        <p:spPr>
          <a:xfrm>
            <a:off x="5878029" y="3724044"/>
            <a:ext cx="330200" cy="379730"/>
          </a:xfrm>
          <a:prstGeom prst="upDownArrow">
            <a:avLst/>
          </a:prstGeom>
          <a:effectLst>
            <a:outerShdw blurRad="57150" dist="19050" dir="5400000" sx="1000" sy="1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0" name="上下箭头 77"/>
          <p:cNvSpPr/>
          <p:nvPr/>
        </p:nvSpPr>
        <p:spPr>
          <a:xfrm>
            <a:off x="9373619" y="3725805"/>
            <a:ext cx="330200" cy="379730"/>
          </a:xfrm>
          <a:prstGeom prst="upDownArrow">
            <a:avLst/>
          </a:prstGeom>
          <a:effectLst>
            <a:outerShdw blurRad="57150" dist="19050" dir="5400000" sx="1000" sy="1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1" name="左右箭头 79"/>
          <p:cNvSpPr/>
          <p:nvPr/>
        </p:nvSpPr>
        <p:spPr>
          <a:xfrm>
            <a:off x="2108669" y="2590800"/>
            <a:ext cx="681990" cy="1551940"/>
          </a:xfrm>
          <a:prstGeom prst="leftRightArrow">
            <a:avLst>
              <a:gd name="adj1" fmla="val 74112"/>
              <a:gd name="adj2" fmla="val 33716"/>
            </a:avLst>
          </a:prstGeom>
          <a:effectLst>
            <a:outerShdw blurRad="57150" dist="19050" dir="5400000" sx="1000" sy="1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>
                <a:solidFill>
                  <a:schemeClr val="tx1"/>
                </a:solidFill>
              </a:rPr>
              <a:t>注册服务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865339" y="2655570"/>
            <a:ext cx="39052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微服务容器</a:t>
            </a:r>
            <a:endParaRPr lang="zh-CN" altLang="en-US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63" name="左右箭头 82"/>
          <p:cNvSpPr/>
          <p:nvPr/>
        </p:nvSpPr>
        <p:spPr>
          <a:xfrm>
            <a:off x="6643839" y="1696720"/>
            <a:ext cx="726440" cy="198755"/>
          </a:xfrm>
          <a:prstGeom prst="leftRightArrow">
            <a:avLst/>
          </a:prstGeom>
          <a:effectLst>
            <a:outerShdw blurRad="57150" dist="19050" dir="5400000" sx="1000" sy="1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64" name="组合 163"/>
          <p:cNvGrpSpPr/>
          <p:nvPr/>
        </p:nvGrpSpPr>
        <p:grpSpPr>
          <a:xfrm>
            <a:off x="2729654" y="6178550"/>
            <a:ext cx="4279321" cy="499330"/>
            <a:chOff x="6481" y="9175"/>
            <a:chExt cx="12590" cy="1088"/>
          </a:xfrm>
          <a:solidFill>
            <a:schemeClr val="bg2">
              <a:lumMod val="65000"/>
            </a:schemeClr>
          </a:solidFill>
        </p:grpSpPr>
        <p:sp>
          <p:nvSpPr>
            <p:cNvPr id="165" name="矩形 164"/>
            <p:cNvSpPr/>
            <p:nvPr/>
          </p:nvSpPr>
          <p:spPr>
            <a:xfrm>
              <a:off x="6483" y="9175"/>
              <a:ext cx="12588" cy="53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/>
                <a:t>系统库</a:t>
              </a:r>
              <a:endParaRPr lang="zh-CN" altLang="en-US" sz="1400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9007" y="9708"/>
              <a:ext cx="2496" cy="55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/>
                <a:t>PgSQL</a:t>
              </a:r>
              <a:endParaRPr lang="en-US" altLang="zh-CN" sz="1400" dirty="0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6481" y="9708"/>
              <a:ext cx="2498" cy="549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dirty="0"/>
                <a:t>Oracle</a:t>
              </a:r>
              <a:endParaRPr lang="en-US" altLang="zh-CN" sz="1400" dirty="0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11522" y="9707"/>
              <a:ext cx="2496" cy="55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dirty="0"/>
                <a:t>MySQL</a:t>
              </a:r>
              <a:endParaRPr lang="en-US" altLang="zh-CN" sz="1400" dirty="0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14061" y="9707"/>
              <a:ext cx="2496" cy="55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/>
                <a:t>达梦</a:t>
              </a:r>
              <a:endParaRPr lang="en-US" altLang="zh-CN" sz="1400" dirty="0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16575" y="9707"/>
              <a:ext cx="2496" cy="55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 dirty="0"/>
                <a:t>…</a:t>
              </a:r>
              <a:endParaRPr lang="en-US" altLang="zh-CN" sz="1400" dirty="0"/>
            </a:p>
          </p:txBody>
        </p:sp>
      </p:grpSp>
      <p:sp>
        <p:nvSpPr>
          <p:cNvPr id="171" name="上下箭头 90"/>
          <p:cNvSpPr/>
          <p:nvPr/>
        </p:nvSpPr>
        <p:spPr>
          <a:xfrm>
            <a:off x="5567978" y="5942965"/>
            <a:ext cx="330200" cy="379730"/>
          </a:xfrm>
          <a:prstGeom prst="upDownArrow">
            <a:avLst/>
          </a:prstGeom>
          <a:effectLst>
            <a:outerShdw blurRad="57150" dist="19050" dir="5400000" sx="1000" sy="1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med">
    <p:random/>
  </p:transition>
</p:sld>
</file>

<file path=ppt/tags/tag1.xml><?xml version="1.0" encoding="utf-8"?>
<p:tagLst xmlns:p="http://schemas.openxmlformats.org/presentationml/2006/main">
  <p:tag name="KSO_WM_SLIDE_MODEL_TYPE" val="cover"/>
</p:tagLst>
</file>

<file path=ppt/tags/tag10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11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12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13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14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15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16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17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18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19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2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20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21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22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23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24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25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26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27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28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29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3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30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31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32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33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34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35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36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37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38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39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4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40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41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42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43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44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45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46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47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48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49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5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50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51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52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53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54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55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56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57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58.xml><?xml version="1.0" encoding="utf-8"?>
<p:tagLst xmlns:p="http://schemas.openxmlformats.org/presentationml/2006/main">
  <p:tag name="KSO_WM_DIAGRAM_VIRTUALLY_FRAME" val="{&quot;height&quot;:411.92661417322836,&quot;left&quot;:48.705905511811025,&quot;top&quot;:123.84874015748032,&quot;width&quot;:833.6892913385827}"/>
</p:tagLst>
</file>

<file path=ppt/tags/tag59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6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60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61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62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63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64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65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66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67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68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69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7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70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71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72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73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74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75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76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77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78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79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8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80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81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82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83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84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85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86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87.xml><?xml version="1.0" encoding="utf-8"?>
<p:tagLst xmlns:p="http://schemas.openxmlformats.org/presentationml/2006/main">
  <p:tag name="KSO_WM_UNIT_TABLE_BEAUTIFY" val="smartTable{fb1d6a44-c759-4a8e-b2f0-9ece68b5f91a}"/>
  <p:tag name="TABLE_ENDDRAG_ORIGIN_RECT" val="563*227"/>
  <p:tag name="TABLE_ENDDRAG_RECT" val="83*81*563*227"/>
</p:tagLst>
</file>

<file path=ppt/tags/tag88.xml><?xml version="1.0" encoding="utf-8"?>
<p:tagLst xmlns:p="http://schemas.openxmlformats.org/presentationml/2006/main">
  <p:tag name="KSO_WM_UNIT_TABLE_BEAUTIFY" val="smartTable{a6316374-dd25-451f-8b9c-b1ae96285ad0}"/>
  <p:tag name="TABLE_ENDDRAG_ORIGIN_RECT" val="563*86"/>
  <p:tag name="TABLE_ENDDRAG_RECT" val="84*362*563*86"/>
  <p:tag name="KSO_WM_BEAUTIFY_FLAG" val=""/>
</p:tagLst>
</file>

<file path=ppt/tags/tag89.xml><?xml version="1.0" encoding="utf-8"?>
<p:tagLst xmlns:p="http://schemas.openxmlformats.org/presentationml/2006/main">
  <p:tag name="KSO_WM_UNIT_TABLE_BEAUTIFY" val="smartTable{fb1d6a44-c759-4a8e-b2f0-9ece68b5f91a}"/>
  <p:tag name="TABLE_ENDDRAG_ORIGIN_RECT" val="574*377"/>
  <p:tag name="TABLE_ENDDRAG_RECT" val="73*101*574*377"/>
  <p:tag name="KSO_WM_BEAUTIFY_FLAG" val=""/>
</p:tagLst>
</file>

<file path=ppt/tags/tag9.xml><?xml version="1.0" encoding="utf-8"?>
<p:tagLst xmlns:p="http://schemas.openxmlformats.org/presentationml/2006/main">
  <p:tag name="KSO_WM_DIAGRAM_VIRTUALLY_FRAME" val="{&quot;height&quot;:308.06322834645664,&quot;left&quot;:438.4055905511811,&quot;top&quot;:120.3368503937008,&quot;width&quot;:365.7954330708661}"/>
</p:tagLst>
</file>

<file path=ppt/tags/tag90.xml><?xml version="1.0" encoding="utf-8"?>
<p:tagLst xmlns:p="http://schemas.openxmlformats.org/presentationml/2006/main">
  <p:tag name="KSO_WM_UNIT_TABLE_BEAUTIFY" val="smartTable{fb1d6a44-c759-4a8e-b2f0-9ece68b5f91a}"/>
  <p:tag name="TABLE_ENDDRAG_ORIGIN_RECT" val="574*377"/>
  <p:tag name="TABLE_ENDDRAG_RECT" val="73*101*574*377"/>
  <p:tag name="KSO_WM_BEAUTIFY_FLAG" val=""/>
</p:tagLst>
</file>

<file path=ppt/tags/tag91.xml><?xml version="1.0" encoding="utf-8"?>
<p:tagLst xmlns:p="http://schemas.openxmlformats.org/presentationml/2006/main">
  <p:tag name="KSO_WM_UNIT_TABLE_BEAUTIFY" val="smartTable{fb1d6a44-c759-4a8e-b2f0-9ece68b5f91a}"/>
  <p:tag name="TABLE_ENDDRAG_ORIGIN_RECT" val="574*377"/>
  <p:tag name="TABLE_ENDDRAG_RECT" val="73*101*574*377"/>
  <p:tag name="KSO_WM_BEAUTIFY_FLAG" val=""/>
</p:tagLst>
</file>

<file path=ppt/tags/tag92.xml><?xml version="1.0" encoding="utf-8"?>
<p:tagLst xmlns:p="http://schemas.openxmlformats.org/presentationml/2006/main">
  <p:tag name="KSO_WM_UNIT_TABLE_BEAUTIFY" val="smartTable{fb1d6a44-c759-4a8e-b2f0-9ece68b5f91a}"/>
  <p:tag name="TABLE_ENDDRAG_ORIGIN_RECT" val="574*377"/>
  <p:tag name="TABLE_ENDDRAG_RECT" val="73*101*574*377"/>
  <p:tag name="KSO_WM_BEAUTIFY_FLAG" val=""/>
</p:tagLst>
</file>

<file path=ppt/tags/tag93.xml><?xml version="1.0" encoding="utf-8"?>
<p:tagLst xmlns:p="http://schemas.openxmlformats.org/presentationml/2006/main">
  <p:tag name="KSO_WM_UNIT_TABLE_BEAUTIFY" val="smartTable{a1e53745-0c5d-4d22-ae8f-dd63b4cdabc8}"/>
  <p:tag name="TABLE_ENDDRAG_ORIGIN_RECT" val="574*93"/>
  <p:tag name="TABLE_ENDDRAG_RECT" val="83*350*574*93"/>
  <p:tag name="KSO_WM_BEAUTIFY_FLAG" val=""/>
</p:tagLst>
</file>

<file path=ppt/tags/tag94.xml><?xml version="1.0" encoding="utf-8"?>
<p:tagLst xmlns:p="http://schemas.openxmlformats.org/presentationml/2006/main">
  <p:tag name="KSO_WM_UNIT_TABLE_BEAUTIFY" val="smartTable{fb1d6a44-c759-4a8e-b2f0-9ece68b5f91a}"/>
  <p:tag name="TABLE_ENDDRAG_ORIGIN_RECT" val="574*377"/>
  <p:tag name="TABLE_ENDDRAG_RECT" val="73*101*574*377"/>
  <p:tag name="KSO_WM_BEAUTIFY_FLAG" val=""/>
</p:tagLst>
</file>

<file path=ppt/tags/tag95.xml><?xml version="1.0" encoding="utf-8"?>
<p:tagLst xmlns:p="http://schemas.openxmlformats.org/presentationml/2006/main">
  <p:tag name="KSO_WM_UNIT_TABLE_BEAUTIFY" val="smartTable{7b30405c-3b4c-4515-b7d3-c925b46820bb}"/>
  <p:tag name="TABLE_ENDDRAG_ORIGIN_RECT" val="574*377"/>
  <p:tag name="TABLE_ENDDRAG_RECT" val="73*101*574*377"/>
  <p:tag name="KSO_WM_BEAUTIFY_FLAG" val=""/>
</p:tagLst>
</file>

<file path=ppt/tags/tag96.xml><?xml version="1.0" encoding="utf-8"?>
<p:tagLst xmlns:p="http://schemas.openxmlformats.org/presentationml/2006/main">
  <p:tag name="KSO_WM_UNIT_TABLE_BEAUTIFY" val="smartTable{fb1d6a44-c759-4a8e-b2f0-9ece68b5f91a}"/>
  <p:tag name="TABLE_ENDDRAG_ORIGIN_RECT" val="574*377"/>
  <p:tag name="TABLE_ENDDRAG_RECT" val="73*101*574*377"/>
  <p:tag name="KSO_WM_BEAUTIFY_FLAG" val=""/>
</p:tagLst>
</file>

<file path=ppt/tags/tag97.xml><?xml version="1.0" encoding="utf-8"?>
<p:tagLst xmlns:p="http://schemas.openxmlformats.org/presentationml/2006/main">
  <p:tag name="resource_record_key" val="{&quot;13&quot;:[4364903]}"/>
  <p:tag name="KSO_WPP_MARK_KEY" val="7e08258c-f4ee-49bc-8277-0879b94ab330"/>
  <p:tag name="COMMONDATA" val="eyJoZGlkIjoiOTU2Y2EwMjVkMWVkOGY2YWJhZWVmM2U3ZGRjNGQ5N2Y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3912</Words>
  <Application>WPS 演示</Application>
  <PresentationFormat>宽屏</PresentationFormat>
  <Paragraphs>1609</Paragraphs>
  <Slides>23</Slides>
  <Notes>36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Arial</vt:lpstr>
      <vt:lpstr>Calibri</vt:lpstr>
      <vt:lpstr>方正兰亭中黑_GBK</vt:lpstr>
      <vt:lpstr>黑体</vt:lpstr>
      <vt:lpstr>Noto Sans CJK JP Black</vt:lpstr>
      <vt:lpstr>思源宋体 CN</vt:lpstr>
      <vt:lpstr>华文细黑</vt:lpstr>
      <vt:lpstr>Verdana</vt:lpstr>
      <vt:lpstr>微软雅黑 Light</vt:lpstr>
      <vt:lpstr>Arial Unicode MS</vt:lpstr>
      <vt:lpstr>等线</vt:lpstr>
      <vt:lpstr>Helvetica</vt:lpstr>
      <vt:lpstr>等线 Light</vt:lpstr>
      <vt:lpstr>Segoe Print</vt:lpstr>
      <vt:lpstr>Office 主题​​</vt:lpstr>
      <vt:lpstr>Excel.Sheet.12</vt:lpstr>
      <vt:lpstr>Excel.Sheet.8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hxj</cp:lastModifiedBy>
  <cp:revision>812</cp:revision>
  <dcterms:created xsi:type="dcterms:W3CDTF">2021-11-27T14:40:00Z</dcterms:created>
  <dcterms:modified xsi:type="dcterms:W3CDTF">2025-04-14T12:22:01Z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2052-12.1.0.20784</vt:lpwstr>
  </property>
  <property fmtid="{D5CDD505-2E9C-101B-9397-08002B2CF9AE}" pid="3" name="ICV">
    <vt:lpwstr>617EF23D56AA495B810A008686432F76</vt:lpwstr>
  </property>
</Properties>
</file>